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7" r:id="rId2"/>
    <p:sldId id="285" r:id="rId3"/>
    <p:sldId id="278" r:id="rId4"/>
    <p:sldId id="265" r:id="rId5"/>
    <p:sldId id="266" r:id="rId6"/>
    <p:sldId id="267" r:id="rId7"/>
    <p:sldId id="262" r:id="rId8"/>
    <p:sldId id="261" r:id="rId9"/>
    <p:sldId id="264" r:id="rId10"/>
    <p:sldId id="269" r:id="rId11"/>
    <p:sldId id="270" r:id="rId12"/>
    <p:sldId id="271" r:id="rId13"/>
    <p:sldId id="272" r:id="rId14"/>
    <p:sldId id="273" r:id="rId15"/>
    <p:sldId id="288" r:id="rId16"/>
    <p:sldId id="286" r:id="rId17"/>
    <p:sldId id="279" r:id="rId18"/>
    <p:sldId id="280" r:id="rId19"/>
    <p:sldId id="281" r:id="rId20"/>
    <p:sldId id="282" r:id="rId21"/>
    <p:sldId id="287" r:id="rId22"/>
    <p:sldId id="283" r:id="rId23"/>
    <p:sldId id="277" r:id="rId24"/>
    <p:sldId id="291" r:id="rId25"/>
    <p:sldId id="292" r:id="rId26"/>
    <p:sldId id="290" r:id="rId27"/>
    <p:sldId id="284" r:id="rId2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462602"/>
    <a:srgbClr val="FFFFFF"/>
    <a:srgbClr val="F8C5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90428" autoAdjust="0"/>
  </p:normalViewPr>
  <p:slideViewPr>
    <p:cSldViewPr snapToGrid="0">
      <p:cViewPr varScale="1">
        <p:scale>
          <a:sx n="77" d="100"/>
          <a:sy n="77" d="100"/>
        </p:scale>
        <p:origin x="115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939187-6DBE-48F6-A5E5-63B813E5CFAD}" type="datetimeFigureOut">
              <a:rPr lang="ko-KR" altLang="en-US" smtClean="0"/>
              <a:t>2021-11-13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58A40D-8C09-4AB9-803D-E30E231ABDFE}" type="slidenum">
              <a:rPr lang="ko-KR" altLang="en-US" smtClean="0"/>
              <a:t>‹#›</a:t>
            </a:fld>
            <a:endParaRPr lang="ko-KR" altLang="en-US"/>
          </a:p>
        </p:txBody>
      </p:sp>
    </p:spTree>
    <p:extLst>
      <p:ext uri="{BB962C8B-B14F-4D97-AF65-F5344CB8AC3E}">
        <p14:creationId xmlns:p14="http://schemas.microsoft.com/office/powerpoint/2010/main" val="210927351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658A40D-8C09-4AB9-803D-E30E231ABDFE}" type="slidenum">
              <a:rPr lang="ko-KR" altLang="en-US" smtClean="0"/>
              <a:t>1</a:t>
            </a:fld>
            <a:endParaRPr lang="ko-KR" altLang="en-US"/>
          </a:p>
        </p:txBody>
      </p:sp>
    </p:spTree>
    <p:extLst>
      <p:ext uri="{BB962C8B-B14F-4D97-AF65-F5344CB8AC3E}">
        <p14:creationId xmlns:p14="http://schemas.microsoft.com/office/powerpoint/2010/main" val="118241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위치기반 서비스는 최초로 만들었다</a:t>
            </a:r>
            <a:endParaRPr lang="en-US" altLang="ko-KR" dirty="0"/>
          </a:p>
          <a:p>
            <a:r>
              <a:rPr lang="ko-KR" altLang="en-US" dirty="0"/>
              <a:t>기대효과 </a:t>
            </a:r>
            <a:r>
              <a:rPr lang="en-US" altLang="ko-KR" dirty="0"/>
              <a:t>-&gt; </a:t>
            </a:r>
          </a:p>
          <a:p>
            <a:r>
              <a:rPr lang="ko-KR" altLang="en-US" dirty="0"/>
              <a:t>추후연구 </a:t>
            </a:r>
            <a:endParaRPr lang="en-US" altLang="ko-KR" dirty="0"/>
          </a:p>
          <a:p>
            <a:r>
              <a:rPr lang="en-US" altLang="ko-KR" dirty="0"/>
              <a:t>3</a:t>
            </a:r>
            <a:r>
              <a:rPr lang="ko-KR" altLang="en-US" dirty="0"/>
              <a:t>개 블록으로 </a:t>
            </a:r>
            <a:r>
              <a:rPr lang="en-US" altLang="ko-KR" dirty="0"/>
              <a:t>(</a:t>
            </a:r>
            <a:r>
              <a:rPr lang="ko-KR" altLang="en-US" dirty="0" err="1"/>
              <a:t>소제목달아서</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9658A40D-8C09-4AB9-803D-E30E231ABDFE}" type="slidenum">
              <a:rPr lang="ko-KR" altLang="en-US" smtClean="0"/>
              <a:t>24</a:t>
            </a:fld>
            <a:endParaRPr lang="ko-KR" altLang="en-US"/>
          </a:p>
        </p:txBody>
      </p:sp>
    </p:spTree>
    <p:extLst>
      <p:ext uri="{BB962C8B-B14F-4D97-AF65-F5344CB8AC3E}">
        <p14:creationId xmlns:p14="http://schemas.microsoft.com/office/powerpoint/2010/main" val="1571621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위치기반 서비스는 최초로 만들었다</a:t>
            </a:r>
            <a:endParaRPr lang="en-US" altLang="ko-KR" dirty="0"/>
          </a:p>
          <a:p>
            <a:r>
              <a:rPr lang="ko-KR" altLang="en-US" dirty="0"/>
              <a:t>기대효과 </a:t>
            </a:r>
            <a:r>
              <a:rPr lang="en-US" altLang="ko-KR" dirty="0"/>
              <a:t>-&gt; </a:t>
            </a:r>
          </a:p>
          <a:p>
            <a:r>
              <a:rPr lang="ko-KR" altLang="en-US" dirty="0"/>
              <a:t>추후연구 </a:t>
            </a:r>
            <a:endParaRPr lang="en-US" altLang="ko-KR" dirty="0"/>
          </a:p>
          <a:p>
            <a:r>
              <a:rPr lang="en-US" altLang="ko-KR" dirty="0"/>
              <a:t>3</a:t>
            </a:r>
            <a:r>
              <a:rPr lang="ko-KR" altLang="en-US" dirty="0"/>
              <a:t>개 블록으로 </a:t>
            </a:r>
            <a:r>
              <a:rPr lang="en-US" altLang="ko-KR" dirty="0"/>
              <a:t>(</a:t>
            </a:r>
            <a:r>
              <a:rPr lang="ko-KR" altLang="en-US" dirty="0" err="1"/>
              <a:t>소제목달아서</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9658A40D-8C09-4AB9-803D-E30E231ABDFE}" type="slidenum">
              <a:rPr lang="ko-KR" altLang="en-US" smtClean="0"/>
              <a:t>25</a:t>
            </a:fld>
            <a:endParaRPr lang="ko-KR" altLang="en-US"/>
          </a:p>
        </p:txBody>
      </p:sp>
    </p:spTree>
    <p:extLst>
      <p:ext uri="{BB962C8B-B14F-4D97-AF65-F5344CB8AC3E}">
        <p14:creationId xmlns:p14="http://schemas.microsoft.com/office/powerpoint/2010/main" val="63228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위치기반 서비스는 최초로 만들었다</a:t>
            </a:r>
            <a:endParaRPr lang="en-US" altLang="ko-KR" dirty="0"/>
          </a:p>
          <a:p>
            <a:r>
              <a:rPr lang="ko-KR" altLang="en-US" dirty="0"/>
              <a:t>기대효과 </a:t>
            </a:r>
            <a:r>
              <a:rPr lang="en-US" altLang="ko-KR" dirty="0"/>
              <a:t>-&gt; </a:t>
            </a:r>
          </a:p>
          <a:p>
            <a:r>
              <a:rPr lang="ko-KR" altLang="en-US" dirty="0"/>
              <a:t>추후연구 </a:t>
            </a:r>
            <a:endParaRPr lang="en-US" altLang="ko-KR" dirty="0"/>
          </a:p>
          <a:p>
            <a:r>
              <a:rPr lang="en-US" altLang="ko-KR" dirty="0"/>
              <a:t>3</a:t>
            </a:r>
            <a:r>
              <a:rPr lang="ko-KR" altLang="en-US" dirty="0"/>
              <a:t>개 블록으로 </a:t>
            </a:r>
            <a:r>
              <a:rPr lang="en-US" altLang="ko-KR" dirty="0"/>
              <a:t>(</a:t>
            </a:r>
            <a:r>
              <a:rPr lang="ko-KR" altLang="en-US" dirty="0" err="1"/>
              <a:t>소제목달아서</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9658A40D-8C09-4AB9-803D-E30E231ABDFE}" type="slidenum">
              <a:rPr lang="ko-KR" altLang="en-US" smtClean="0"/>
              <a:t>26</a:t>
            </a:fld>
            <a:endParaRPr lang="ko-KR" altLang="en-US"/>
          </a:p>
        </p:txBody>
      </p:sp>
    </p:spTree>
    <p:extLst>
      <p:ext uri="{BB962C8B-B14F-4D97-AF65-F5344CB8AC3E}">
        <p14:creationId xmlns:p14="http://schemas.microsoft.com/office/powerpoint/2010/main" val="2039821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658A40D-8C09-4AB9-803D-E30E231ABDFE}" type="slidenum">
              <a:rPr lang="ko-KR" altLang="en-US" smtClean="0"/>
              <a:t>27</a:t>
            </a:fld>
            <a:endParaRPr lang="ko-KR" altLang="en-US"/>
          </a:p>
        </p:txBody>
      </p:sp>
    </p:spTree>
    <p:extLst>
      <p:ext uri="{BB962C8B-B14F-4D97-AF65-F5344CB8AC3E}">
        <p14:creationId xmlns:p14="http://schemas.microsoft.com/office/powerpoint/2010/main" val="930493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밑에 필요성 </a:t>
            </a:r>
          </a:p>
        </p:txBody>
      </p:sp>
      <p:sp>
        <p:nvSpPr>
          <p:cNvPr id="4" name="슬라이드 번호 개체 틀 3"/>
          <p:cNvSpPr>
            <a:spLocks noGrp="1"/>
          </p:cNvSpPr>
          <p:nvPr>
            <p:ph type="sldNum" sz="quarter" idx="5"/>
          </p:nvPr>
        </p:nvSpPr>
        <p:spPr/>
        <p:txBody>
          <a:bodyPr/>
          <a:lstStyle/>
          <a:p>
            <a:fld id="{9658A40D-8C09-4AB9-803D-E30E231ABDFE}" type="slidenum">
              <a:rPr lang="ko-KR" altLang="en-US" smtClean="0"/>
              <a:t>4</a:t>
            </a:fld>
            <a:endParaRPr lang="ko-KR" altLang="en-US"/>
          </a:p>
        </p:txBody>
      </p:sp>
    </p:spTree>
    <p:extLst>
      <p:ext uri="{BB962C8B-B14F-4D97-AF65-F5344CB8AC3E}">
        <p14:creationId xmlns:p14="http://schemas.microsoft.com/office/powerpoint/2010/main" val="3088595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인터뷰나 설문조사 이런 거 필요</a:t>
            </a:r>
          </a:p>
        </p:txBody>
      </p:sp>
      <p:sp>
        <p:nvSpPr>
          <p:cNvPr id="4" name="슬라이드 번호 개체 틀 3"/>
          <p:cNvSpPr>
            <a:spLocks noGrp="1"/>
          </p:cNvSpPr>
          <p:nvPr>
            <p:ph type="sldNum" sz="quarter" idx="5"/>
          </p:nvPr>
        </p:nvSpPr>
        <p:spPr/>
        <p:txBody>
          <a:bodyPr/>
          <a:lstStyle/>
          <a:p>
            <a:fld id="{9658A40D-8C09-4AB9-803D-E30E231ABDFE}" type="slidenum">
              <a:rPr lang="ko-KR" altLang="en-US" smtClean="0"/>
              <a:t>5</a:t>
            </a:fld>
            <a:endParaRPr lang="ko-KR" altLang="en-US"/>
          </a:p>
        </p:txBody>
      </p:sp>
    </p:spTree>
    <p:extLst>
      <p:ext uri="{BB962C8B-B14F-4D97-AF65-F5344CB8AC3E}">
        <p14:creationId xmlns:p14="http://schemas.microsoft.com/office/powerpoint/2010/main" val="83504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 페이지</a:t>
            </a:r>
            <a:r>
              <a:rPr lang="en-US" altLang="ko-KR" dirty="0"/>
              <a:t>(</a:t>
            </a:r>
            <a:r>
              <a:rPr lang="ko-KR" altLang="en-US" dirty="0"/>
              <a:t>유저 </a:t>
            </a:r>
            <a:r>
              <a:rPr lang="ko-KR" altLang="en-US" dirty="0" err="1"/>
              <a:t>니드랑</a:t>
            </a:r>
            <a:r>
              <a:rPr lang="ko-KR" altLang="en-US" dirty="0"/>
              <a:t> </a:t>
            </a:r>
            <a:r>
              <a:rPr lang="ko-KR" altLang="en-US" dirty="0" err="1"/>
              <a:t>연관지어서</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9658A40D-8C09-4AB9-803D-E30E231ABDFE}" type="slidenum">
              <a:rPr lang="ko-KR" altLang="en-US" smtClean="0"/>
              <a:t>6</a:t>
            </a:fld>
            <a:endParaRPr lang="ko-KR" altLang="en-US"/>
          </a:p>
        </p:txBody>
      </p:sp>
    </p:spTree>
    <p:extLst>
      <p:ext uri="{BB962C8B-B14F-4D97-AF65-F5344CB8AC3E}">
        <p14:creationId xmlns:p14="http://schemas.microsoft.com/office/powerpoint/2010/main" val="3260788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a:t>
            </a:r>
            <a:r>
              <a:rPr lang="ko-KR" altLang="en-US" dirty="0"/>
              <a:t>분 </a:t>
            </a:r>
            <a:r>
              <a:rPr lang="en-US" altLang="ko-KR" dirty="0"/>
              <a:t>47</a:t>
            </a:r>
            <a:r>
              <a:rPr lang="ko-KR" altLang="en-US" dirty="0"/>
              <a:t>초</a:t>
            </a:r>
          </a:p>
        </p:txBody>
      </p:sp>
      <p:sp>
        <p:nvSpPr>
          <p:cNvPr id="4" name="슬라이드 번호 개체 틀 3"/>
          <p:cNvSpPr>
            <a:spLocks noGrp="1"/>
          </p:cNvSpPr>
          <p:nvPr>
            <p:ph type="sldNum" sz="quarter" idx="5"/>
          </p:nvPr>
        </p:nvSpPr>
        <p:spPr/>
        <p:txBody>
          <a:bodyPr/>
          <a:lstStyle/>
          <a:p>
            <a:fld id="{C26D1E91-426F-4BE8-BCBD-2F4AC34A3B52}" type="slidenum">
              <a:rPr lang="ko-KR" altLang="en-US" smtClean="0"/>
              <a:t>7</a:t>
            </a:fld>
            <a:endParaRPr lang="ko-KR" altLang="en-US"/>
          </a:p>
        </p:txBody>
      </p:sp>
    </p:spTree>
    <p:extLst>
      <p:ext uri="{BB962C8B-B14F-4D97-AF65-F5344CB8AC3E}">
        <p14:creationId xmlns:p14="http://schemas.microsoft.com/office/powerpoint/2010/main" val="418683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a:t>
            </a:r>
            <a:r>
              <a:rPr lang="ko-KR" altLang="en-US" dirty="0"/>
              <a:t>년간 진행하며 수행한 세부활동들을 </a:t>
            </a:r>
            <a:r>
              <a:rPr lang="ko-KR" altLang="en-US" dirty="0" err="1"/>
              <a:t>간트차트를</a:t>
            </a:r>
            <a:r>
              <a:rPr lang="ko-KR" altLang="en-US" dirty="0"/>
              <a:t> 통해 </a:t>
            </a:r>
            <a:r>
              <a:rPr lang="ko-KR" altLang="en-US" dirty="0" err="1"/>
              <a:t>시각화해보았습니다</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C26D1E91-426F-4BE8-BCBD-2F4AC34A3B52}" type="slidenum">
              <a:rPr lang="ko-KR" altLang="en-US" smtClean="0"/>
              <a:t>8</a:t>
            </a:fld>
            <a:endParaRPr lang="ko-KR" altLang="en-US"/>
          </a:p>
        </p:txBody>
      </p:sp>
    </p:spTree>
    <p:extLst>
      <p:ext uri="{BB962C8B-B14F-4D97-AF65-F5344CB8AC3E}">
        <p14:creationId xmlns:p14="http://schemas.microsoft.com/office/powerpoint/2010/main" val="2599216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658A40D-8C09-4AB9-803D-E30E231ABDFE}" type="slidenum">
              <a:rPr lang="ko-KR" altLang="en-US" smtClean="0"/>
              <a:t>9</a:t>
            </a:fld>
            <a:endParaRPr lang="ko-KR" altLang="en-US"/>
          </a:p>
        </p:txBody>
      </p:sp>
    </p:spTree>
    <p:extLst>
      <p:ext uri="{BB962C8B-B14F-4D97-AF65-F5344CB8AC3E}">
        <p14:creationId xmlns:p14="http://schemas.microsoft.com/office/powerpoint/2010/main" val="3538037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 </a:t>
            </a:r>
            <a:r>
              <a:rPr lang="en-US" altLang="ko-KR" dirty="0"/>
              <a:t>use case diagram </a:t>
            </a:r>
            <a:endParaRPr lang="ko-KR" altLang="en-US" dirty="0"/>
          </a:p>
        </p:txBody>
      </p:sp>
      <p:sp>
        <p:nvSpPr>
          <p:cNvPr id="4" name="슬라이드 번호 개체 틀 3"/>
          <p:cNvSpPr>
            <a:spLocks noGrp="1"/>
          </p:cNvSpPr>
          <p:nvPr>
            <p:ph type="sldNum" sz="quarter" idx="5"/>
          </p:nvPr>
        </p:nvSpPr>
        <p:spPr/>
        <p:txBody>
          <a:bodyPr/>
          <a:lstStyle/>
          <a:p>
            <a:fld id="{9658A40D-8C09-4AB9-803D-E30E231ABDFE}" type="slidenum">
              <a:rPr lang="ko-KR" altLang="en-US" smtClean="0"/>
              <a:t>12</a:t>
            </a:fld>
            <a:endParaRPr lang="ko-KR" altLang="en-US"/>
          </a:p>
        </p:txBody>
      </p:sp>
    </p:spTree>
    <p:extLst>
      <p:ext uri="{BB962C8B-B14F-4D97-AF65-F5344CB8AC3E}">
        <p14:creationId xmlns:p14="http://schemas.microsoft.com/office/powerpoint/2010/main" val="1729160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위치기반 서비스는 최초로 만들었다</a:t>
            </a:r>
            <a:endParaRPr lang="en-US" altLang="ko-KR" dirty="0"/>
          </a:p>
          <a:p>
            <a:r>
              <a:rPr lang="ko-KR" altLang="en-US" dirty="0"/>
              <a:t>기대효과 </a:t>
            </a:r>
            <a:r>
              <a:rPr lang="en-US" altLang="ko-KR" dirty="0"/>
              <a:t>-&gt; </a:t>
            </a:r>
          </a:p>
          <a:p>
            <a:r>
              <a:rPr lang="ko-KR" altLang="en-US" dirty="0"/>
              <a:t>추후연구 </a:t>
            </a:r>
            <a:endParaRPr lang="en-US" altLang="ko-KR" dirty="0"/>
          </a:p>
          <a:p>
            <a:r>
              <a:rPr lang="en-US" altLang="ko-KR" dirty="0"/>
              <a:t>3</a:t>
            </a:r>
            <a:r>
              <a:rPr lang="ko-KR" altLang="en-US" dirty="0"/>
              <a:t>개 블록으로 </a:t>
            </a:r>
            <a:r>
              <a:rPr lang="en-US" altLang="ko-KR" dirty="0"/>
              <a:t>(</a:t>
            </a:r>
            <a:r>
              <a:rPr lang="ko-KR" altLang="en-US" dirty="0" err="1"/>
              <a:t>소제목달아서</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9658A40D-8C09-4AB9-803D-E30E231ABDFE}" type="slidenum">
              <a:rPr lang="ko-KR" altLang="en-US" smtClean="0"/>
              <a:t>23</a:t>
            </a:fld>
            <a:endParaRPr lang="ko-KR" altLang="en-US"/>
          </a:p>
        </p:txBody>
      </p:sp>
    </p:spTree>
    <p:extLst>
      <p:ext uri="{BB962C8B-B14F-4D97-AF65-F5344CB8AC3E}">
        <p14:creationId xmlns:p14="http://schemas.microsoft.com/office/powerpoint/2010/main" val="325020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76423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928512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499274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416990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168483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631176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804288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291006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4" name="슬라이드 번호 개체 틀 3"/>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24029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29756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91751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3756440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34.png"/><Relationship Id="rId5" Type="http://schemas.openxmlformats.org/officeDocument/2006/relationships/image" Target="../media/image51.png"/><Relationship Id="rId15" Type="http://schemas.openxmlformats.org/officeDocument/2006/relationships/image" Target="../media/image60.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59.png"/></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video" Target="../media/media1.mp4"/><Relationship Id="rId7" Type="http://schemas.openxmlformats.org/officeDocument/2006/relationships/notesSlide" Target="../notesSlides/notesSlide5.xml"/><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2.m4a"/><Relationship Id="rId4" Type="http://schemas.microsoft.com/office/2007/relationships/media" Target="../media/media2.m4a"/><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4048896"/>
          </a:xfrm>
          <a:custGeom>
            <a:avLst/>
            <a:gdLst>
              <a:gd name="connsiteX0" fmla="*/ 0 w 12206514"/>
              <a:gd name="connsiteY0" fmla="*/ 0 h 4696596"/>
              <a:gd name="connsiteX1" fmla="*/ 12206514 w 12206514"/>
              <a:gd name="connsiteY1" fmla="*/ 0 h 4696596"/>
              <a:gd name="connsiteX2" fmla="*/ 12206514 w 12206514"/>
              <a:gd name="connsiteY2" fmla="*/ 4696596 h 4696596"/>
              <a:gd name="connsiteX3" fmla="*/ 0 w 12206514"/>
              <a:gd name="connsiteY3" fmla="*/ 4696596 h 4696596"/>
              <a:gd name="connsiteX4" fmla="*/ 0 w 12206514"/>
              <a:gd name="connsiteY4" fmla="*/ 0 h 4696596"/>
              <a:gd name="connsiteX0" fmla="*/ 0 w 12206514"/>
              <a:gd name="connsiteY0" fmla="*/ 0 h 5191896"/>
              <a:gd name="connsiteX1" fmla="*/ 12206514 w 12206514"/>
              <a:gd name="connsiteY1" fmla="*/ 0 h 5191896"/>
              <a:gd name="connsiteX2" fmla="*/ 12206514 w 12206514"/>
              <a:gd name="connsiteY2" fmla="*/ 5191896 h 5191896"/>
              <a:gd name="connsiteX3" fmla="*/ 0 w 12206514"/>
              <a:gd name="connsiteY3" fmla="*/ 4696596 h 5191896"/>
              <a:gd name="connsiteX4" fmla="*/ 0 w 12206514"/>
              <a:gd name="connsiteY4" fmla="*/ 0 h 519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5191896">
                <a:moveTo>
                  <a:pt x="0" y="0"/>
                </a:moveTo>
                <a:lnTo>
                  <a:pt x="12206514" y="0"/>
                </a:lnTo>
                <a:lnTo>
                  <a:pt x="12206514" y="5191896"/>
                </a:lnTo>
                <a:lnTo>
                  <a:pt x="0" y="4696596"/>
                </a:lnTo>
                <a:lnTo>
                  <a:pt x="0" y="0"/>
                </a:lnTo>
                <a:close/>
              </a:path>
            </a:pathLst>
          </a:cu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14514" y="-10758"/>
            <a:ext cx="12206514" cy="434340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 name="connsiteX0" fmla="*/ 14514 w 12206514"/>
              <a:gd name="connsiteY0" fmla="*/ 0 h 1078490"/>
              <a:gd name="connsiteX1" fmla="*/ 12206514 w 12206514"/>
              <a:gd name="connsiteY1" fmla="*/ 0 h 1078490"/>
              <a:gd name="connsiteX2" fmla="*/ 12193814 w 12206514"/>
              <a:gd name="connsiteY2" fmla="*/ 844192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193814" y="844192"/>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387107" y="1855918"/>
            <a:ext cx="1154568" cy="540128"/>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b="1" i="1" dirty="0">
                <a:solidFill>
                  <a:srgbClr val="462602"/>
                </a:solidFill>
                <a:latin typeface="야놀자 야체 B" panose="02020603020101020101" pitchFamily="18" charset="-127"/>
                <a:ea typeface="야놀자 야체 B" panose="02020603020101020101" pitchFamily="18" charset="-127"/>
              </a:rPr>
              <a:t>SWM</a:t>
            </a:r>
            <a:endParaRPr lang="ko-KR" altLang="en-US"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40000">
            <a:off x="2020581" y="2532812"/>
            <a:ext cx="9148392" cy="1077218"/>
          </a:xfrm>
          <a:prstGeom prst="rect">
            <a:avLst/>
          </a:prstGeom>
          <a:noFill/>
        </p:spPr>
        <p:txBody>
          <a:bodyPr wrap="square">
            <a:spAutoFit/>
          </a:bodyPr>
          <a:lstStyle/>
          <a:p>
            <a:r>
              <a:rPr lang="en-US" altLang="ko-KR" sz="3200" b="1" i="1" kern="0" dirty="0">
                <a:ln w="98425">
                  <a:solidFill>
                    <a:srgbClr val="462602"/>
                  </a:solidFill>
                </a:ln>
                <a:noFill/>
              </a:rPr>
              <a:t>Development of a communication app for  study groups made in the local areas</a:t>
            </a:r>
          </a:p>
        </p:txBody>
      </p:sp>
      <p:sp>
        <p:nvSpPr>
          <p:cNvPr id="25" name="TextBox 24">
            <a:extLst>
              <a:ext uri="{FF2B5EF4-FFF2-40B4-BE49-F238E27FC236}">
                <a16:creationId xmlns:a16="http://schemas.microsoft.com/office/drawing/2014/main" id="{C3B941AD-6017-48D2-A041-A08475808916}"/>
              </a:ext>
            </a:extLst>
          </p:cNvPr>
          <p:cNvSpPr txBox="1"/>
          <p:nvPr/>
        </p:nvSpPr>
        <p:spPr>
          <a:xfrm rot="-240000">
            <a:off x="2021354" y="2589765"/>
            <a:ext cx="8513908" cy="1077218"/>
          </a:xfrm>
          <a:prstGeom prst="rect">
            <a:avLst/>
          </a:prstGeom>
          <a:noFill/>
        </p:spPr>
        <p:txBody>
          <a:bodyPr wrap="square">
            <a:spAutoFit/>
          </a:bodyPr>
          <a:lstStyle/>
          <a:p>
            <a:r>
              <a:rPr lang="en-US" altLang="ko-KR" sz="3200" b="1" i="1" kern="0" dirty="0">
                <a:ln w="98425">
                  <a:noFill/>
                </a:ln>
                <a:solidFill>
                  <a:prstClr val="white"/>
                </a:solidFill>
              </a:rPr>
              <a:t>Development of a communication app for  study groups made in the local areas</a:t>
            </a:r>
          </a:p>
        </p:txBody>
      </p:sp>
      <p:sp>
        <p:nvSpPr>
          <p:cNvPr id="2" name="TextBox 1">
            <a:extLst>
              <a:ext uri="{FF2B5EF4-FFF2-40B4-BE49-F238E27FC236}">
                <a16:creationId xmlns:a16="http://schemas.microsoft.com/office/drawing/2014/main" id="{046E07BE-F56B-40A8-9EF5-F6F15D452BBD}"/>
              </a:ext>
            </a:extLst>
          </p:cNvPr>
          <p:cNvSpPr txBox="1"/>
          <p:nvPr/>
        </p:nvSpPr>
        <p:spPr>
          <a:xfrm>
            <a:off x="9214425" y="4735497"/>
            <a:ext cx="2696078" cy="1700787"/>
          </a:xfrm>
          <a:prstGeom prst="rect">
            <a:avLst/>
          </a:prstGeom>
          <a:noFill/>
        </p:spPr>
        <p:txBody>
          <a:bodyPr wrap="square" rtlCol="0">
            <a:spAutoFit/>
          </a:bodyPr>
          <a:lstStyle/>
          <a:p>
            <a:pPr algn="ctr" latinLnBrk="0">
              <a:lnSpc>
                <a:spcPct val="150000"/>
              </a:lnSpc>
              <a:defRPr/>
            </a:pPr>
            <a:r>
              <a:rPr lang="en-US" altLang="ko-KR" sz="1800" b="1" kern="0" dirty="0">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Prof. </a:t>
            </a:r>
            <a:r>
              <a:rPr lang="en-US" altLang="ko-KR" sz="1800" kern="0" dirty="0" err="1">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Wooje</a:t>
            </a:r>
            <a:r>
              <a:rPr lang="en-US" altLang="ko-KR" sz="1800" kern="0" dirty="0">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 Kim</a:t>
            </a:r>
          </a:p>
          <a:p>
            <a:pPr algn="ctr" latinLnBrk="0">
              <a:lnSpc>
                <a:spcPct val="150000"/>
              </a:lnSpc>
              <a:defRPr/>
            </a:pPr>
            <a:r>
              <a:rPr lang="en-US" altLang="ko-KR" sz="1800" kern="0" dirty="0">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16102272 </a:t>
            </a:r>
            <a:r>
              <a:rPr lang="en-US" altLang="ko-KR" sz="1800" kern="0" dirty="0" err="1">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Taehee</a:t>
            </a:r>
            <a:r>
              <a:rPr lang="en-US" altLang="ko-KR" sz="1800" kern="0" dirty="0">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 Kim</a:t>
            </a:r>
          </a:p>
          <a:p>
            <a:pPr algn="ctr" latinLnBrk="0">
              <a:lnSpc>
                <a:spcPct val="150000"/>
              </a:lnSpc>
              <a:defRPr/>
            </a:pPr>
            <a:r>
              <a:rPr lang="en-US" altLang="ko-KR" sz="1800" kern="0" dirty="0">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16102284 </a:t>
            </a:r>
            <a:r>
              <a:rPr lang="en-US" altLang="ko-KR" sz="1800" kern="0" dirty="0" err="1">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Sungho</a:t>
            </a:r>
            <a:r>
              <a:rPr lang="en-US" altLang="ko-KR" sz="1800" kern="0" dirty="0">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 Lee</a:t>
            </a:r>
          </a:p>
          <a:p>
            <a:pPr algn="ctr" latinLnBrk="0">
              <a:lnSpc>
                <a:spcPct val="150000"/>
              </a:lnSpc>
              <a:defRPr/>
            </a:pPr>
            <a:r>
              <a:rPr lang="en-US" altLang="ko-KR" sz="1800" kern="0" dirty="0">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17102055 </a:t>
            </a:r>
            <a:r>
              <a:rPr lang="en-US" altLang="ko-KR" sz="1800" kern="0" dirty="0" err="1">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Jeayun</a:t>
            </a:r>
            <a:r>
              <a:rPr lang="en-US" altLang="ko-KR" sz="1800" kern="0" dirty="0">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 </a:t>
            </a:r>
            <a:r>
              <a:rPr lang="en-US" altLang="ko-KR" sz="1800" kern="0" dirty="0" err="1">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rPr>
              <a:t>Eum</a:t>
            </a:r>
            <a:endParaRPr lang="en-US" altLang="ko-KR" sz="1800" kern="0" dirty="0">
              <a:solidFill>
                <a:schemeClr val="bg2">
                  <a:lumMod val="10000"/>
                  <a:alpha val="56000"/>
                </a:schemeClr>
              </a:solidFill>
              <a:latin typeface="Sandoll 삼립호빵체 TTF Basic" panose="00000500000000000000" pitchFamily="2" charset="-127"/>
              <a:ea typeface="Sandoll 삼립호빵체 TTF Basic" panose="00000500000000000000" pitchFamily="2" charset="-127"/>
            </a:endParaRPr>
          </a:p>
        </p:txBody>
      </p:sp>
      <p:sp>
        <p:nvSpPr>
          <p:cNvPr id="9" name="TextBox 8">
            <a:extLst>
              <a:ext uri="{FF2B5EF4-FFF2-40B4-BE49-F238E27FC236}">
                <a16:creationId xmlns:a16="http://schemas.microsoft.com/office/drawing/2014/main" id="{046B11A7-127F-4E62-B0F5-2D183B9556A2}"/>
              </a:ext>
            </a:extLst>
          </p:cNvPr>
          <p:cNvSpPr txBox="1"/>
          <p:nvPr/>
        </p:nvSpPr>
        <p:spPr>
          <a:xfrm rot="21302809">
            <a:off x="1998196" y="2294859"/>
            <a:ext cx="6099586" cy="307777"/>
          </a:xfrm>
          <a:prstGeom prst="rect">
            <a:avLst/>
          </a:prstGeom>
          <a:noFill/>
        </p:spPr>
        <p:txBody>
          <a:bodyPr wrap="square">
            <a:spAutoFit/>
          </a:bodyPr>
          <a:lstStyle/>
          <a:p>
            <a:r>
              <a:rPr lang="en-US" altLang="ko-KR" sz="1400" b="1" i="0" dirty="0">
                <a:solidFill>
                  <a:srgbClr val="333333"/>
                </a:solidFill>
                <a:effectLst/>
                <a:latin typeface="Open Sans" panose="020B0606030504020204" pitchFamily="34" charset="0"/>
              </a:rPr>
              <a:t>2021 Capstone Design Project</a:t>
            </a:r>
            <a:endParaRPr lang="ko-KR" altLang="en-US" sz="1400" dirty="0"/>
          </a:p>
        </p:txBody>
      </p:sp>
    </p:spTree>
    <p:extLst>
      <p:ext uri="{BB962C8B-B14F-4D97-AF65-F5344CB8AC3E}">
        <p14:creationId xmlns:p14="http://schemas.microsoft.com/office/powerpoint/2010/main" val="924537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14514"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#7.</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1602" y="205235"/>
            <a:ext cx="8085365" cy="584775"/>
          </a:xfrm>
          <a:prstGeom prst="rect">
            <a:avLst/>
          </a:prstGeom>
          <a:noFill/>
        </p:spPr>
        <p:txBody>
          <a:bodyPr wrap="square">
            <a:spAutoFit/>
          </a:bodyPr>
          <a:lstStyle/>
          <a:p>
            <a:r>
              <a:rPr lang="en-US" altLang="ko-KR" sz="3200" b="1" i="1" kern="0" dirty="0">
                <a:ln w="98425">
                  <a:solidFill>
                    <a:srgbClr val="462602"/>
                  </a:solidFill>
                </a:ln>
                <a:noFill/>
              </a:rPr>
              <a:t>Menu Flow Chart</a:t>
            </a: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43970" y="305062"/>
            <a:ext cx="3876697" cy="584775"/>
          </a:xfrm>
          <a:prstGeom prst="rect">
            <a:avLst/>
          </a:prstGeom>
          <a:noFill/>
        </p:spPr>
        <p:txBody>
          <a:bodyPr wrap="square">
            <a:spAutoFit/>
          </a:bodyPr>
          <a:lstStyle/>
          <a:p>
            <a:r>
              <a:rPr lang="en-US" altLang="ko-KR" sz="3200" b="1" i="1" kern="0" dirty="0">
                <a:ln w="98425">
                  <a:noFill/>
                </a:ln>
                <a:solidFill>
                  <a:prstClr val="white"/>
                </a:solidFill>
              </a:rPr>
              <a:t>Menu Flow Chart</a:t>
            </a:r>
            <a:endParaRPr lang="ko-KR" altLang="en-US" dirty="0">
              <a:ln w="98425">
                <a:noFill/>
              </a:ln>
              <a:solidFill>
                <a:prstClr val="white"/>
              </a:solidFill>
            </a:endParaRPr>
          </a:p>
        </p:txBody>
      </p:sp>
      <p:pic>
        <p:nvPicPr>
          <p:cNvPr id="23" name="그림 22">
            <a:extLst>
              <a:ext uri="{FF2B5EF4-FFF2-40B4-BE49-F238E27FC236}">
                <a16:creationId xmlns:a16="http://schemas.microsoft.com/office/drawing/2014/main" id="{B5E85A91-00A5-45AE-95B1-7558B4D1B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54" y="981465"/>
            <a:ext cx="4661645" cy="5777335"/>
          </a:xfrm>
          <a:prstGeom prst="rect">
            <a:avLst/>
          </a:prstGeom>
        </p:spPr>
      </p:pic>
      <p:sp>
        <p:nvSpPr>
          <p:cNvPr id="8" name="TextBox 7">
            <a:extLst>
              <a:ext uri="{FF2B5EF4-FFF2-40B4-BE49-F238E27FC236}">
                <a16:creationId xmlns:a16="http://schemas.microsoft.com/office/drawing/2014/main" id="{A1E4AB40-6BDA-43A9-9FB5-215D51569561}"/>
              </a:ext>
            </a:extLst>
          </p:cNvPr>
          <p:cNvSpPr txBox="1"/>
          <p:nvPr/>
        </p:nvSpPr>
        <p:spPr>
          <a:xfrm>
            <a:off x="6244503" y="1088786"/>
            <a:ext cx="5508226" cy="5539978"/>
          </a:xfrm>
          <a:prstGeom prst="rect">
            <a:avLst/>
          </a:prstGeom>
          <a:noFill/>
        </p:spPr>
        <p:txBody>
          <a:bodyPr wrap="square" rtlCol="0">
            <a:spAutoFit/>
          </a:bodyPr>
          <a:lstStyle/>
          <a:p>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285750" indent="-285750">
              <a:buFont typeface="Arial" panose="020B0604020202020204" pitchFamily="34" charset="0"/>
              <a:buChar char="•"/>
            </a:pP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Personal information</a:t>
            </a:r>
            <a:r>
              <a:rPr lang="en-US" altLang="ko-KR" sz="7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p>
          <a:p>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This is a function that records and displays the user's activity log, such as profile picture, current location, </a:t>
            </a:r>
            <a:r>
              <a:rPr lang="en-US" altLang="ko-KR" sz="1500" dirty="0" err="1">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wishlist</a:t>
            </a: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registered study list, registered materials, and points.</a:t>
            </a:r>
          </a:p>
          <a:p>
            <a:pPr marL="285750" indent="-285750">
              <a:buFont typeface="Arial" panose="020B0604020202020204" pitchFamily="34" charset="0"/>
              <a:buChar char="•"/>
            </a:pPr>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285750" indent="-285750">
              <a:buFont typeface="Arial" panose="020B0604020202020204" pitchFamily="34" charset="0"/>
              <a:buChar char="•"/>
            </a:pPr>
            <a:r>
              <a:rPr lang="ko-KR" altLang="en-US"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Job seeking study</a:t>
            </a:r>
          </a:p>
          <a:p>
            <a:r>
              <a:rPr lang="en-US" altLang="ko-KR" sz="8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p>
          <a:p>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It is focused on recruiting and conducting regional-based job seeking studies, which are the main functions of the service in relation to search, </a:t>
            </a:r>
            <a:r>
              <a:rPr lang="en-US" altLang="ko-KR" sz="1500" dirty="0" err="1">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wishlist</a:t>
            </a: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detailed inquiry, modification, deletion, and group chat.</a:t>
            </a:r>
          </a:p>
          <a:p>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285750" indent="-285750">
              <a:buFont typeface="Arial" panose="020B0604020202020204" pitchFamily="34" charset="0"/>
              <a:buChar char="•"/>
            </a:pP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Second hands market</a:t>
            </a:r>
          </a:p>
          <a:p>
            <a:r>
              <a:rPr lang="en-US" altLang="ko-KR" sz="8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p>
          <a:p>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It is a used trading function created to easily trade unnecessary items, materials, and devices that are difficult to handle after the user gets a job.</a:t>
            </a:r>
          </a:p>
          <a:p>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285750" indent="-285750">
              <a:buFont typeface="Arial" panose="020B0604020202020204" pitchFamily="34" charset="0"/>
              <a:buChar char="•"/>
            </a:pP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Interview review</a:t>
            </a:r>
          </a:p>
          <a:p>
            <a:r>
              <a:rPr lang="en-US" altLang="ko-KR" sz="8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p>
          <a:p>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It is a service related to a space where users post posts to inform junior study members about their experiences after getting a job. Points that can be redeemed for cash are provided to revitalize the community.</a:t>
            </a:r>
          </a:p>
        </p:txBody>
      </p:sp>
    </p:spTree>
    <p:extLst>
      <p:ext uri="{BB962C8B-B14F-4D97-AF65-F5344CB8AC3E}">
        <p14:creationId xmlns:p14="http://schemas.microsoft.com/office/powerpoint/2010/main" val="4171565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14514"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#8.</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1831" y="214973"/>
            <a:ext cx="7674704" cy="584775"/>
          </a:xfrm>
          <a:prstGeom prst="rect">
            <a:avLst/>
          </a:prstGeom>
          <a:noFill/>
        </p:spPr>
        <p:txBody>
          <a:bodyPr wrap="square">
            <a:spAutoFit/>
          </a:bodyPr>
          <a:lstStyle/>
          <a:p>
            <a:r>
              <a:rPr lang="en-US" altLang="ko-KR" sz="3200" b="1" i="1" kern="0" dirty="0">
                <a:ln w="98425">
                  <a:solidFill>
                    <a:srgbClr val="462602"/>
                  </a:solidFill>
                </a:ln>
                <a:noFill/>
              </a:rPr>
              <a:t>System Configuration Technology</a:t>
            </a:r>
            <a:endParaRPr lang="ko-KR" altLang="en-US"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41660" y="207726"/>
            <a:ext cx="7980209" cy="584775"/>
          </a:xfrm>
          <a:prstGeom prst="rect">
            <a:avLst/>
          </a:prstGeom>
          <a:noFill/>
        </p:spPr>
        <p:txBody>
          <a:bodyPr wrap="square">
            <a:spAutoFit/>
          </a:bodyPr>
          <a:lstStyle/>
          <a:p>
            <a:r>
              <a:rPr lang="en-US" altLang="ko-KR" sz="3200" b="1" i="1" kern="0" dirty="0">
                <a:ln w="98425">
                  <a:noFill/>
                </a:ln>
                <a:solidFill>
                  <a:prstClr val="white"/>
                </a:solidFill>
              </a:rPr>
              <a:t>System Configuration Technology</a:t>
            </a:r>
            <a:endParaRPr lang="ko-KR" altLang="en-US" dirty="0">
              <a:ln w="98425">
                <a:noFill/>
              </a:ln>
              <a:solidFill>
                <a:prstClr val="white"/>
              </a:solidFill>
            </a:endParaRPr>
          </a:p>
        </p:txBody>
      </p:sp>
      <p:sp>
        <p:nvSpPr>
          <p:cNvPr id="8" name="TextBox 7">
            <a:extLst>
              <a:ext uri="{FF2B5EF4-FFF2-40B4-BE49-F238E27FC236}">
                <a16:creationId xmlns:a16="http://schemas.microsoft.com/office/drawing/2014/main" id="{274B5AB7-6739-4A60-ACDB-335D691394A6}"/>
              </a:ext>
            </a:extLst>
          </p:cNvPr>
          <p:cNvSpPr txBox="1"/>
          <p:nvPr/>
        </p:nvSpPr>
        <p:spPr>
          <a:xfrm>
            <a:off x="726223" y="1405495"/>
            <a:ext cx="1112737" cy="369332"/>
          </a:xfrm>
          <a:prstGeom prst="rect">
            <a:avLst/>
          </a:prstGeom>
          <a:solidFill>
            <a:schemeClr val="bg2">
              <a:lumMod val="90000"/>
            </a:schemeClr>
          </a:solidFill>
        </p:spPr>
        <p:txBody>
          <a:bodyPr wrap="square" rtlCol="0">
            <a:spAutoFit/>
          </a:bodyPr>
          <a:lstStyle/>
          <a:p>
            <a:r>
              <a:rPr lang="en-US" altLang="ko-KR" dirty="0">
                <a:latin typeface="페이북 OTF Bold" panose="00000800000000000000" pitchFamily="50" charset="-127"/>
                <a:ea typeface="페이북 OTF Bold" panose="00000800000000000000" pitchFamily="50" charset="-127"/>
              </a:rPr>
              <a:t>Android</a:t>
            </a:r>
          </a:p>
        </p:txBody>
      </p:sp>
      <p:sp>
        <p:nvSpPr>
          <p:cNvPr id="9" name="TextBox 8">
            <a:extLst>
              <a:ext uri="{FF2B5EF4-FFF2-40B4-BE49-F238E27FC236}">
                <a16:creationId xmlns:a16="http://schemas.microsoft.com/office/drawing/2014/main" id="{0936AA81-FC18-491A-B84A-C80FE6152164}"/>
              </a:ext>
            </a:extLst>
          </p:cNvPr>
          <p:cNvSpPr txBox="1"/>
          <p:nvPr/>
        </p:nvSpPr>
        <p:spPr>
          <a:xfrm>
            <a:off x="6992551" y="1405495"/>
            <a:ext cx="1226889" cy="369332"/>
          </a:xfrm>
          <a:prstGeom prst="rect">
            <a:avLst/>
          </a:prstGeom>
          <a:solidFill>
            <a:schemeClr val="bg2">
              <a:lumMod val="90000"/>
            </a:schemeClr>
          </a:solidFill>
        </p:spPr>
        <p:txBody>
          <a:bodyPr wrap="square" rtlCol="0">
            <a:spAutoFit/>
          </a:bodyPr>
          <a:lstStyle/>
          <a:p>
            <a:r>
              <a:rPr lang="en-US" altLang="ko-KR" dirty="0">
                <a:latin typeface="페이북 OTF Bold" panose="00000800000000000000" pitchFamily="50" charset="-127"/>
                <a:ea typeface="페이북 OTF Bold" panose="00000800000000000000" pitchFamily="50" charset="-127"/>
              </a:rPr>
              <a:t>Firebase</a:t>
            </a:r>
          </a:p>
        </p:txBody>
      </p:sp>
      <p:sp>
        <p:nvSpPr>
          <p:cNvPr id="10" name="TextBox 9">
            <a:extLst>
              <a:ext uri="{FF2B5EF4-FFF2-40B4-BE49-F238E27FC236}">
                <a16:creationId xmlns:a16="http://schemas.microsoft.com/office/drawing/2014/main" id="{184935A1-71D3-4614-976D-D3BFB57B6872}"/>
              </a:ext>
            </a:extLst>
          </p:cNvPr>
          <p:cNvSpPr txBox="1"/>
          <p:nvPr/>
        </p:nvSpPr>
        <p:spPr>
          <a:xfrm>
            <a:off x="726222" y="4182709"/>
            <a:ext cx="1468338" cy="369332"/>
          </a:xfrm>
          <a:prstGeom prst="rect">
            <a:avLst/>
          </a:prstGeom>
          <a:solidFill>
            <a:schemeClr val="bg2">
              <a:lumMod val="90000"/>
            </a:schemeClr>
          </a:solidFill>
        </p:spPr>
        <p:txBody>
          <a:bodyPr wrap="square" rtlCol="0">
            <a:spAutoFit/>
          </a:bodyPr>
          <a:lstStyle/>
          <a:p>
            <a:r>
              <a:rPr lang="en-US" altLang="ko-KR" dirty="0">
                <a:latin typeface="페이북 OTF Bold" panose="00000800000000000000" pitchFamily="50" charset="-127"/>
                <a:ea typeface="페이북 OTF Bold" panose="00000800000000000000" pitchFamily="50" charset="-127"/>
              </a:rPr>
              <a:t>Google</a:t>
            </a:r>
            <a:r>
              <a:rPr lang="ko-KR" altLang="en-US" dirty="0">
                <a:latin typeface="페이북 OTF Bold" panose="00000800000000000000" pitchFamily="50" charset="-127"/>
                <a:ea typeface="페이북 OTF Bold" panose="00000800000000000000" pitchFamily="50" charset="-127"/>
              </a:rPr>
              <a:t> </a:t>
            </a:r>
            <a:r>
              <a:rPr lang="en-US" altLang="ko-KR" dirty="0">
                <a:latin typeface="페이북 OTF Bold" panose="00000800000000000000" pitchFamily="50" charset="-127"/>
                <a:ea typeface="페이북 OTF Bold" panose="00000800000000000000" pitchFamily="50" charset="-127"/>
              </a:rPr>
              <a:t>API</a:t>
            </a:r>
          </a:p>
        </p:txBody>
      </p:sp>
      <p:sp>
        <p:nvSpPr>
          <p:cNvPr id="11" name="TextBox 10">
            <a:extLst>
              <a:ext uri="{FF2B5EF4-FFF2-40B4-BE49-F238E27FC236}">
                <a16:creationId xmlns:a16="http://schemas.microsoft.com/office/drawing/2014/main" id="{0CA542CC-5EB9-4356-90AB-5F605B4AB804}"/>
              </a:ext>
            </a:extLst>
          </p:cNvPr>
          <p:cNvSpPr txBox="1"/>
          <p:nvPr/>
        </p:nvSpPr>
        <p:spPr>
          <a:xfrm>
            <a:off x="7019446" y="4182709"/>
            <a:ext cx="3747166" cy="369332"/>
          </a:xfrm>
          <a:prstGeom prst="rect">
            <a:avLst/>
          </a:prstGeom>
          <a:solidFill>
            <a:schemeClr val="bg2">
              <a:lumMod val="90000"/>
            </a:schemeClr>
          </a:solidFill>
        </p:spPr>
        <p:txBody>
          <a:bodyPr wrap="square" rtlCol="0">
            <a:spAutoFit/>
          </a:bodyPr>
          <a:lstStyle/>
          <a:p>
            <a:r>
              <a:rPr lang="en-US" altLang="ko-KR" b="0" i="0" dirty="0">
                <a:solidFill>
                  <a:srgbClr val="222831"/>
                </a:solidFill>
                <a:effectLst/>
                <a:latin typeface="페이북 OTF Bold" panose="00000800000000000000" pitchFamily="50" charset="-127"/>
                <a:ea typeface="페이북 OTF Bold" panose="00000800000000000000" pitchFamily="50" charset="-127"/>
              </a:rPr>
              <a:t>Client-Server Communication</a:t>
            </a:r>
            <a:endParaRPr lang="ko-KR" altLang="en-US" dirty="0">
              <a:latin typeface="페이북 OTF Bold" panose="00000800000000000000" pitchFamily="50" charset="-127"/>
              <a:ea typeface="페이북 OTF Bold" panose="00000800000000000000" pitchFamily="50" charset="-127"/>
            </a:endParaRPr>
          </a:p>
        </p:txBody>
      </p:sp>
      <p:sp>
        <p:nvSpPr>
          <p:cNvPr id="12" name="TextBox 11">
            <a:extLst>
              <a:ext uri="{FF2B5EF4-FFF2-40B4-BE49-F238E27FC236}">
                <a16:creationId xmlns:a16="http://schemas.microsoft.com/office/drawing/2014/main" id="{875921AB-BD01-430E-8B45-DD454D93DB0E}"/>
              </a:ext>
            </a:extLst>
          </p:cNvPr>
          <p:cNvSpPr txBox="1"/>
          <p:nvPr/>
        </p:nvSpPr>
        <p:spPr>
          <a:xfrm>
            <a:off x="2650977" y="2127165"/>
            <a:ext cx="3657602" cy="1938992"/>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Mobile operating system and software stack that includes operating systems and middleware for mobile phones and other portable devices, user interfaces, and standard applications (web browser, email client, short message service (SMS), and MMS).</a:t>
            </a:r>
          </a:p>
          <a:p>
            <a:pPr marL="171450" indent="-171450">
              <a:buFont typeface="Arial" panose="020B0604020202020204" pitchFamily="34" charset="0"/>
              <a:buChar char="•"/>
            </a:pPr>
            <a:endPar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171450" indent="-171450">
              <a:buFont typeface="Arial" panose="020B0604020202020204" pitchFamily="34" charset="0"/>
              <a:buChar char="•"/>
            </a:pPr>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It enables developers to write applications in Java and Kotlin languages, and provides a runtime library that can run compiled bytecodes.</a:t>
            </a:r>
            <a:endParaRPr lang="ko-KR" altLang="en-US"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pic>
        <p:nvPicPr>
          <p:cNvPr id="13" name="Picture 2" descr="안드로이드 아키텍처 패턴 - MVC가 뭘까?">
            <a:extLst>
              <a:ext uri="{FF2B5EF4-FFF2-40B4-BE49-F238E27FC236}">
                <a16:creationId xmlns:a16="http://schemas.microsoft.com/office/drawing/2014/main" id="{03E4F501-7DCA-4CEF-80C2-3BBA58238CA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206" t="9818" r="17206" b="10563"/>
          <a:stretch/>
        </p:blipFill>
        <p:spPr bwMode="auto">
          <a:xfrm>
            <a:off x="801501" y="2319539"/>
            <a:ext cx="1717638" cy="1313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18E468F-C1FE-4A64-AAFF-E1CF256B4F64}"/>
              </a:ext>
            </a:extLst>
          </p:cNvPr>
          <p:cNvSpPr txBox="1"/>
          <p:nvPr/>
        </p:nvSpPr>
        <p:spPr>
          <a:xfrm>
            <a:off x="8435867" y="2127165"/>
            <a:ext cx="3532095" cy="1569660"/>
          </a:xfrm>
          <a:prstGeom prst="rect">
            <a:avLst/>
          </a:prstGeom>
          <a:noFill/>
        </p:spPr>
        <p:txBody>
          <a:bodyPr wrap="square" rtlCol="0">
            <a:spAutoFit/>
          </a:bodyPr>
          <a:lstStyle/>
          <a:p>
            <a:pPr marL="171450" indent="-171450">
              <a:buFont typeface="Arial" panose="020B0604020202020204" pitchFamily="34" charset="0"/>
              <a:buChar char="•"/>
            </a:pPr>
            <a:r>
              <a:rPr lang="en-US" altLang="ko-KR" sz="12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Realtime database</a:t>
            </a:r>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The fire base stores data in the form of JSON in the </a:t>
            </a:r>
            <a:r>
              <a:rPr lang="en-US" altLang="ko-KR" sz="1200" dirty="0" err="1">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NoSql</a:t>
            </a:r>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cloud database and synchronizes the data to the client in real time.</a:t>
            </a:r>
          </a:p>
          <a:p>
            <a:pPr marL="171450" indent="-171450">
              <a:buFont typeface="Arial" panose="020B0604020202020204" pitchFamily="34" charset="0"/>
              <a:buChar char="•"/>
            </a:pPr>
            <a:endPar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171450" indent="-171450">
              <a:buFont typeface="Arial" panose="020B0604020202020204" pitchFamily="34" charset="0"/>
              <a:buChar char="•"/>
            </a:pPr>
            <a:r>
              <a:rPr lang="en-US" altLang="ko-KR" sz="1200" b="1" i="0" dirty="0">
                <a:solidFill>
                  <a:srgbClr val="000000"/>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Storage</a:t>
            </a:r>
            <a:r>
              <a:rPr lang="ko-KR" altLang="en-US" sz="1200" b="1" i="0" dirty="0">
                <a:solidFill>
                  <a:srgbClr val="000000"/>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It stores content such as images, audio, video, etc. produced by a user and provides stored content as needed.</a:t>
            </a:r>
            <a:endParaRPr lang="ko-KR" altLang="en-US"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pic>
        <p:nvPicPr>
          <p:cNvPr id="15" name="Picture 4">
            <a:extLst>
              <a:ext uri="{FF2B5EF4-FFF2-40B4-BE49-F238E27FC236}">
                <a16:creationId xmlns:a16="http://schemas.microsoft.com/office/drawing/2014/main" id="{45F1DA35-2A16-4997-8CD1-28CCFF782D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0355" y="2725812"/>
            <a:ext cx="1965512" cy="6748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Google API로 GDrive랑 Gspread 사용하기">
            <a:extLst>
              <a:ext uri="{FF2B5EF4-FFF2-40B4-BE49-F238E27FC236}">
                <a16:creationId xmlns:a16="http://schemas.microsoft.com/office/drawing/2014/main" id="{B4526DAC-5BD2-47E3-AC29-8529FD74C0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1834" b="22945"/>
          <a:stretch/>
        </p:blipFill>
        <p:spPr bwMode="auto">
          <a:xfrm>
            <a:off x="943034" y="5267838"/>
            <a:ext cx="1608976" cy="36933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0BB9EDB-0A53-431C-BF58-09265C3D7A8D}"/>
              </a:ext>
            </a:extLst>
          </p:cNvPr>
          <p:cNvSpPr txBox="1"/>
          <p:nvPr/>
        </p:nvSpPr>
        <p:spPr>
          <a:xfrm>
            <a:off x="2650977" y="4898506"/>
            <a:ext cx="3876113" cy="1477328"/>
          </a:xfrm>
          <a:prstGeom prst="rect">
            <a:avLst/>
          </a:prstGeom>
          <a:noFill/>
        </p:spPr>
        <p:txBody>
          <a:bodyPr wrap="square" rtlCol="0">
            <a:spAutoFit/>
          </a:bodyPr>
          <a:lstStyle/>
          <a:p>
            <a:pPr marL="171450" indent="-171450">
              <a:buFont typeface="Arial" panose="020B0604020202020204" pitchFamily="34" charset="0"/>
              <a:buChar char="•"/>
            </a:pPr>
            <a:r>
              <a:rPr lang="en-US" altLang="ko-KR" sz="12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LOGIN</a:t>
            </a:r>
            <a:r>
              <a:rPr lang="ko-KR" altLang="en-US" sz="12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2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API</a:t>
            </a:r>
          </a:p>
          <a:p>
            <a:pPr marL="171450" indent="-171450">
              <a:buFont typeface="Arial" panose="020B0604020202020204" pitchFamily="34" charset="0"/>
              <a:buChar char="•"/>
            </a:pPr>
            <a:endPar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171450" indent="-171450">
              <a:buFont typeface="Arial" panose="020B0604020202020204" pitchFamily="34" charset="0"/>
              <a:buChar char="•"/>
            </a:pPr>
            <a:r>
              <a:rPr lang="en-US" altLang="ko-KR" sz="1200" b="1" i="0" dirty="0">
                <a:solidFill>
                  <a:srgbClr val="000000"/>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MAP API</a:t>
            </a:r>
            <a:r>
              <a:rPr lang="ko-KR" altLang="en-US" sz="1200" b="1" i="0" dirty="0">
                <a:solidFill>
                  <a:srgbClr val="000000"/>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endParaRPr lang="en-US" altLang="ko-KR" sz="1200" b="1" i="0" dirty="0">
              <a:solidFill>
                <a:srgbClr val="000000"/>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171450" indent="-171450">
              <a:buFont typeface="Arial" panose="020B0604020202020204" pitchFamily="34" charset="0"/>
              <a:buChar char="•"/>
            </a:pPr>
            <a:endParaRPr lang="en-US" altLang="ko-KR" sz="1200"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171450" indent="-171450">
              <a:buFont typeface="Arial" panose="020B0604020202020204" pitchFamily="34" charset="0"/>
              <a:buChar char="•"/>
            </a:pPr>
            <a:r>
              <a:rPr lang="en-US" altLang="ko-KR" sz="12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AD</a:t>
            </a:r>
            <a:r>
              <a:rPr lang="ko-KR" altLang="en-US" sz="12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2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mobs</a:t>
            </a:r>
          </a:p>
          <a:p>
            <a:pPr marL="171450" indent="-171450">
              <a:buFont typeface="Arial" panose="020B0604020202020204" pitchFamily="34" charset="0"/>
              <a:buChar char="•"/>
            </a:pPr>
            <a:endPar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endParaRPr lang="ko-KR" altLang="en-US"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
        <p:nvSpPr>
          <p:cNvPr id="19" name="TextBox 18">
            <a:extLst>
              <a:ext uri="{FF2B5EF4-FFF2-40B4-BE49-F238E27FC236}">
                <a16:creationId xmlns:a16="http://schemas.microsoft.com/office/drawing/2014/main" id="{8E8F4569-4FEE-467E-A3C0-3D80E7CE9282}"/>
              </a:ext>
            </a:extLst>
          </p:cNvPr>
          <p:cNvSpPr txBox="1"/>
          <p:nvPr/>
        </p:nvSpPr>
        <p:spPr>
          <a:xfrm>
            <a:off x="8659905" y="4944673"/>
            <a:ext cx="3532095" cy="138499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b="1"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User platform </a:t>
            </a:r>
            <a:r>
              <a:rPr lang="en-US" altLang="ko-KR" sz="1200"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Android</a:t>
            </a:r>
          </a:p>
          <a:p>
            <a:pPr marL="171450" indent="-171450">
              <a:buFont typeface="Arial" panose="020B0604020202020204" pitchFamily="34" charset="0"/>
              <a:buChar char="•"/>
            </a:pPr>
            <a:endParaRPr lang="en-US" altLang="ko-KR" sz="1200"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171450" indent="-171450">
              <a:buFont typeface="Arial" panose="020B0604020202020204" pitchFamily="34" charset="0"/>
              <a:buChar char="•"/>
            </a:pPr>
            <a:r>
              <a:rPr lang="en-US" altLang="ko-KR" sz="1200" b="1"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Android foreground</a:t>
            </a:r>
            <a:r>
              <a:rPr lang="ko-KR" altLang="en-US" sz="1200" b="1"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200" b="0" i="0" dirty="0">
                <a:solidFill>
                  <a:srgbClr val="222831"/>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WebSocket, </a:t>
            </a:r>
          </a:p>
          <a:p>
            <a:r>
              <a:rPr lang="en-US" altLang="ko-KR" sz="1200" dirty="0">
                <a:solidFill>
                  <a:srgbClr val="22283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200" b="0" i="0" dirty="0">
                <a:solidFill>
                  <a:srgbClr val="222831"/>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HTTP long-polling</a:t>
            </a:r>
          </a:p>
          <a:p>
            <a:pPr marL="171450" indent="-171450">
              <a:buFont typeface="Arial" panose="020B0604020202020204" pitchFamily="34" charset="0"/>
              <a:buChar char="•"/>
            </a:pPr>
            <a:endParaRPr lang="en-US" altLang="ko-KR" sz="1200" dirty="0">
              <a:solidFill>
                <a:srgbClr val="22283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171450" indent="-171450">
              <a:buFont typeface="Arial" panose="020B0604020202020204" pitchFamily="34" charset="0"/>
              <a:buChar char="•"/>
            </a:pPr>
            <a:r>
              <a:rPr lang="en-US" altLang="ko-KR" sz="1200" b="1"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Android</a:t>
            </a:r>
            <a:r>
              <a:rPr lang="ko-KR" altLang="en-US" sz="1200" b="1"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200" b="1"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background</a:t>
            </a:r>
            <a:r>
              <a:rPr lang="ko-KR" altLang="en-US" sz="1200" b="1"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200" dirty="0">
                <a:solidFill>
                  <a:srgbClr val="22283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t>
            </a:r>
            <a:r>
              <a:rPr lang="en-US" altLang="ko-KR" sz="1200" b="0" i="0" dirty="0">
                <a:solidFill>
                  <a:srgbClr val="222831"/>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FCM</a:t>
            </a:r>
          </a:p>
          <a:p>
            <a:endParaRPr lang="en-US" altLang="ko-KR" sz="1200" dirty="0">
              <a:solidFill>
                <a:srgbClr val="22283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pic>
        <p:nvPicPr>
          <p:cNvPr id="21" name="Picture 8" descr="클라이언트와 서버 통신">
            <a:extLst>
              <a:ext uri="{FF2B5EF4-FFF2-40B4-BE49-F238E27FC236}">
                <a16:creationId xmlns:a16="http://schemas.microsoft.com/office/drawing/2014/main" id="{43680F8F-4A38-413B-9C34-5D34D82FCB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88867" y="5018849"/>
            <a:ext cx="1836648" cy="108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539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0"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#9.</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1438" y="198321"/>
            <a:ext cx="8376797" cy="584775"/>
          </a:xfrm>
          <a:prstGeom prst="rect">
            <a:avLst/>
          </a:prstGeom>
          <a:noFill/>
        </p:spPr>
        <p:txBody>
          <a:bodyPr wrap="square">
            <a:spAutoFit/>
          </a:bodyPr>
          <a:lstStyle/>
          <a:p>
            <a:r>
              <a:rPr lang="en-US" altLang="ko-KR" sz="3200" b="1" i="1" kern="0" dirty="0">
                <a:ln w="98425">
                  <a:solidFill>
                    <a:srgbClr val="462602"/>
                  </a:solidFill>
                </a:ln>
                <a:noFill/>
              </a:rPr>
              <a:t>Sequence Diagram</a:t>
            </a:r>
            <a:endParaRPr lang="ko-KR" altLang="en-US"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29216" y="324481"/>
            <a:ext cx="4304510" cy="584775"/>
          </a:xfrm>
          <a:prstGeom prst="rect">
            <a:avLst/>
          </a:prstGeom>
          <a:noFill/>
        </p:spPr>
        <p:txBody>
          <a:bodyPr wrap="square">
            <a:spAutoFit/>
          </a:bodyPr>
          <a:lstStyle/>
          <a:p>
            <a:r>
              <a:rPr lang="en-US" altLang="ko-KR" sz="3200" b="1" i="1" kern="0" dirty="0">
                <a:ln w="98425">
                  <a:noFill/>
                </a:ln>
                <a:solidFill>
                  <a:prstClr val="white"/>
                </a:solidFill>
              </a:rPr>
              <a:t>Sequence</a:t>
            </a:r>
            <a:r>
              <a:rPr lang="ko-KR" altLang="en-US" sz="3200" b="1" i="1" kern="0" dirty="0">
                <a:ln w="98425">
                  <a:noFill/>
                </a:ln>
                <a:solidFill>
                  <a:prstClr val="white"/>
                </a:solidFill>
              </a:rPr>
              <a:t> </a:t>
            </a:r>
            <a:r>
              <a:rPr lang="en-US" altLang="ko-KR" sz="3200" b="1" i="1" kern="0" dirty="0">
                <a:ln w="98425">
                  <a:noFill/>
                </a:ln>
                <a:solidFill>
                  <a:prstClr val="white"/>
                </a:solidFill>
              </a:rPr>
              <a:t>Diagram</a:t>
            </a:r>
            <a:endParaRPr lang="ko-KR" altLang="en-US" dirty="0">
              <a:ln w="98425">
                <a:noFill/>
              </a:ln>
              <a:solidFill>
                <a:prstClr val="white"/>
              </a:solidFill>
            </a:endParaRPr>
          </a:p>
        </p:txBody>
      </p:sp>
      <p:sp>
        <p:nvSpPr>
          <p:cNvPr id="7" name="TextBox 6">
            <a:extLst>
              <a:ext uri="{FF2B5EF4-FFF2-40B4-BE49-F238E27FC236}">
                <a16:creationId xmlns:a16="http://schemas.microsoft.com/office/drawing/2014/main" id="{BFCEC540-9AA9-4D5F-91B1-F507707BBBFE}"/>
              </a:ext>
            </a:extLst>
          </p:cNvPr>
          <p:cNvSpPr txBox="1"/>
          <p:nvPr/>
        </p:nvSpPr>
        <p:spPr>
          <a:xfrm>
            <a:off x="232139" y="1701897"/>
            <a:ext cx="5407904" cy="553998"/>
          </a:xfrm>
          <a:prstGeom prst="rect">
            <a:avLst/>
          </a:prstGeom>
          <a:noFill/>
        </p:spPr>
        <p:txBody>
          <a:bodyPr wrap="square" rtlCol="0">
            <a:spAutoFit/>
          </a:bodyPr>
          <a:lstStyle/>
          <a:p>
            <a:pPr algn="ctr"/>
            <a:r>
              <a:rPr lang="en-US" altLang="ko-KR" sz="1500" dirty="0">
                <a:latin typeface="페이북 ExtraBold" panose="00000800000000000000" pitchFamily="2" charset="-127"/>
                <a:ea typeface="페이북 ExtraBold" panose="00000800000000000000" pitchFamily="2" charset="-127"/>
              </a:rPr>
              <a:t>&lt; Study creation - Inquiry - Application for participation - Completed participation &gt;</a:t>
            </a:r>
            <a:endParaRPr lang="ko-KR" altLang="en-US" sz="1500" dirty="0">
              <a:latin typeface="페이북 ExtraBold" panose="00000800000000000000" pitchFamily="2" charset="-127"/>
              <a:ea typeface="페이북 ExtraBold" panose="00000800000000000000" pitchFamily="2" charset="-127"/>
            </a:endParaRPr>
          </a:p>
        </p:txBody>
      </p:sp>
      <p:sp>
        <p:nvSpPr>
          <p:cNvPr id="12" name="TextBox 11">
            <a:extLst>
              <a:ext uri="{FF2B5EF4-FFF2-40B4-BE49-F238E27FC236}">
                <a16:creationId xmlns:a16="http://schemas.microsoft.com/office/drawing/2014/main" id="{53B1AB9B-D926-490E-8733-839118938E29}"/>
              </a:ext>
            </a:extLst>
          </p:cNvPr>
          <p:cNvSpPr txBox="1"/>
          <p:nvPr/>
        </p:nvSpPr>
        <p:spPr>
          <a:xfrm>
            <a:off x="6223439" y="1817314"/>
            <a:ext cx="5407904" cy="323165"/>
          </a:xfrm>
          <a:prstGeom prst="rect">
            <a:avLst/>
          </a:prstGeom>
          <a:noFill/>
        </p:spPr>
        <p:txBody>
          <a:bodyPr wrap="square" rtlCol="0">
            <a:spAutoFit/>
          </a:bodyPr>
          <a:lstStyle/>
          <a:p>
            <a:pPr algn="ctr"/>
            <a:r>
              <a:rPr lang="en-US" altLang="ko-KR" sz="1500" dirty="0">
                <a:latin typeface="페이북 ExtraBold" panose="00000800000000000000" pitchFamily="2" charset="-127"/>
                <a:ea typeface="페이북 ExtraBold" panose="00000800000000000000" pitchFamily="2" charset="-127"/>
              </a:rPr>
              <a:t>&lt; Point redemption and refund &amp; </a:t>
            </a:r>
            <a:r>
              <a:rPr lang="en-US" altLang="ko-KR" sz="1500" dirty="0" err="1">
                <a:latin typeface="페이북 ExtraBold" panose="00000800000000000000" pitchFamily="2" charset="-127"/>
                <a:ea typeface="페이북 ExtraBold" panose="00000800000000000000" pitchFamily="2" charset="-127"/>
              </a:rPr>
              <a:t>Secons</a:t>
            </a:r>
            <a:r>
              <a:rPr lang="en-US" altLang="ko-KR" sz="1500" dirty="0">
                <a:latin typeface="페이북 ExtraBold" panose="00000800000000000000" pitchFamily="2" charset="-127"/>
                <a:ea typeface="페이북 ExtraBold" panose="00000800000000000000" pitchFamily="2" charset="-127"/>
              </a:rPr>
              <a:t> hand trade&gt;</a:t>
            </a:r>
            <a:endParaRPr lang="ko-KR" altLang="en-US" sz="1500" dirty="0">
              <a:latin typeface="페이북 ExtraBold" panose="00000800000000000000" pitchFamily="2" charset="-127"/>
              <a:ea typeface="페이북 ExtraBold" panose="00000800000000000000" pitchFamily="2" charset="-127"/>
            </a:endParaRPr>
          </a:p>
        </p:txBody>
      </p:sp>
      <p:pic>
        <p:nvPicPr>
          <p:cNvPr id="3" name="그림 2">
            <a:extLst>
              <a:ext uri="{FF2B5EF4-FFF2-40B4-BE49-F238E27FC236}">
                <a16:creationId xmlns:a16="http://schemas.microsoft.com/office/drawing/2014/main" id="{13A2623F-7DD3-4BB1-B709-53EC72785E47}"/>
              </a:ext>
            </a:extLst>
          </p:cNvPr>
          <p:cNvPicPr>
            <a:picLocks noChangeAspect="1"/>
          </p:cNvPicPr>
          <p:nvPr/>
        </p:nvPicPr>
        <p:blipFill rotWithShape="1">
          <a:blip r:embed="rId3">
            <a:extLst>
              <a:ext uri="{28A0092B-C50C-407E-A947-70E740481C1C}">
                <a14:useLocalDpi xmlns:a14="http://schemas.microsoft.com/office/drawing/2010/main" val="0"/>
              </a:ext>
            </a:extLst>
          </a:blip>
          <a:srcRect b="32172"/>
          <a:stretch/>
        </p:blipFill>
        <p:spPr>
          <a:xfrm>
            <a:off x="6223439" y="2629200"/>
            <a:ext cx="5557715" cy="3469458"/>
          </a:xfrm>
          <a:prstGeom prst="rect">
            <a:avLst/>
          </a:prstGeom>
        </p:spPr>
      </p:pic>
      <p:pic>
        <p:nvPicPr>
          <p:cNvPr id="4" name="그림 3">
            <a:extLst>
              <a:ext uri="{FF2B5EF4-FFF2-40B4-BE49-F238E27FC236}">
                <a16:creationId xmlns:a16="http://schemas.microsoft.com/office/drawing/2014/main" id="{64AA5116-EAD7-4D81-AD7C-D8EC83686639}"/>
              </a:ext>
            </a:extLst>
          </p:cNvPr>
          <p:cNvPicPr>
            <a:picLocks noChangeAspect="1"/>
          </p:cNvPicPr>
          <p:nvPr/>
        </p:nvPicPr>
        <p:blipFill>
          <a:blip r:embed="rId4"/>
          <a:stretch>
            <a:fillRect/>
          </a:stretch>
        </p:blipFill>
        <p:spPr>
          <a:xfrm>
            <a:off x="317994" y="2632208"/>
            <a:ext cx="5236193" cy="3469458"/>
          </a:xfrm>
          <a:prstGeom prst="rect">
            <a:avLst/>
          </a:prstGeom>
        </p:spPr>
      </p:pic>
    </p:spTree>
    <p:extLst>
      <p:ext uri="{BB962C8B-B14F-4D97-AF65-F5344CB8AC3E}">
        <p14:creationId xmlns:p14="http://schemas.microsoft.com/office/powerpoint/2010/main" val="3005067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0"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#10.</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1438" y="198321"/>
            <a:ext cx="8376797" cy="584775"/>
          </a:xfrm>
          <a:prstGeom prst="rect">
            <a:avLst/>
          </a:prstGeom>
          <a:noFill/>
        </p:spPr>
        <p:txBody>
          <a:bodyPr wrap="square">
            <a:spAutoFit/>
          </a:bodyPr>
          <a:lstStyle/>
          <a:p>
            <a:r>
              <a:rPr lang="en-US" altLang="ko-KR" sz="3200" b="1" i="1" kern="0" dirty="0">
                <a:ln w="98425">
                  <a:solidFill>
                    <a:srgbClr val="462602"/>
                  </a:solidFill>
                </a:ln>
                <a:noFill/>
              </a:rPr>
              <a:t>Class</a:t>
            </a:r>
            <a:r>
              <a:rPr lang="ko-KR" altLang="en-US" sz="3200" b="1" i="1" kern="0" dirty="0">
                <a:ln w="98425">
                  <a:solidFill>
                    <a:srgbClr val="462602"/>
                  </a:solidFill>
                </a:ln>
                <a:noFill/>
              </a:rPr>
              <a:t> </a:t>
            </a:r>
            <a:r>
              <a:rPr lang="en-US" altLang="ko-KR" sz="3200" b="1" i="1" kern="0" dirty="0">
                <a:ln w="98425">
                  <a:solidFill>
                    <a:srgbClr val="462602"/>
                  </a:solidFill>
                </a:ln>
                <a:noFill/>
              </a:rPr>
              <a:t> Diagram</a:t>
            </a:r>
            <a:endParaRPr lang="ko-KR" altLang="en-US"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29827" y="350236"/>
            <a:ext cx="3218741" cy="584775"/>
          </a:xfrm>
          <a:prstGeom prst="rect">
            <a:avLst/>
          </a:prstGeom>
          <a:noFill/>
        </p:spPr>
        <p:txBody>
          <a:bodyPr wrap="square">
            <a:spAutoFit/>
          </a:bodyPr>
          <a:lstStyle/>
          <a:p>
            <a:r>
              <a:rPr lang="en-US" altLang="ko-KR" sz="3200" b="1" i="1" kern="0" dirty="0">
                <a:ln w="98425">
                  <a:noFill/>
                </a:ln>
                <a:solidFill>
                  <a:prstClr val="white"/>
                </a:solidFill>
              </a:rPr>
              <a:t>Class  Diagram</a:t>
            </a:r>
            <a:endParaRPr lang="ko-KR" altLang="en-US" dirty="0">
              <a:ln w="98425">
                <a:noFill/>
              </a:ln>
              <a:solidFill>
                <a:prstClr val="white"/>
              </a:solidFill>
            </a:endParaRPr>
          </a:p>
        </p:txBody>
      </p:sp>
      <p:pic>
        <p:nvPicPr>
          <p:cNvPr id="7" name="그림 6">
            <a:extLst>
              <a:ext uri="{FF2B5EF4-FFF2-40B4-BE49-F238E27FC236}">
                <a16:creationId xmlns:a16="http://schemas.microsoft.com/office/drawing/2014/main" id="{85879EAC-EC36-4A91-9B4D-0B432D845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512" y="-386323"/>
            <a:ext cx="8090932" cy="6728437"/>
          </a:xfrm>
          <a:prstGeom prst="rect">
            <a:avLst/>
          </a:prstGeom>
        </p:spPr>
      </p:pic>
    </p:spTree>
    <p:extLst>
      <p:ext uri="{BB962C8B-B14F-4D97-AF65-F5344CB8AC3E}">
        <p14:creationId xmlns:p14="http://schemas.microsoft.com/office/powerpoint/2010/main" val="1976796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0"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#11.</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1438" y="198321"/>
            <a:ext cx="8376797" cy="584775"/>
          </a:xfrm>
          <a:prstGeom prst="rect">
            <a:avLst/>
          </a:prstGeom>
          <a:noFill/>
        </p:spPr>
        <p:txBody>
          <a:bodyPr wrap="square">
            <a:spAutoFit/>
          </a:bodyPr>
          <a:lstStyle/>
          <a:p>
            <a:r>
              <a:rPr lang="en-US" altLang="ko-KR" sz="3200" b="1" i="1" kern="0" dirty="0">
                <a:ln w="98425">
                  <a:solidFill>
                    <a:srgbClr val="462602"/>
                  </a:solidFill>
                </a:ln>
                <a:noFill/>
              </a:rPr>
              <a:t>Database Structure</a:t>
            </a:r>
            <a:endParaRPr lang="ko-KR" altLang="en-US"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29389" y="331792"/>
            <a:ext cx="3996325" cy="584775"/>
          </a:xfrm>
          <a:prstGeom prst="rect">
            <a:avLst/>
          </a:prstGeom>
          <a:noFill/>
        </p:spPr>
        <p:txBody>
          <a:bodyPr wrap="square">
            <a:spAutoFit/>
          </a:bodyPr>
          <a:lstStyle/>
          <a:p>
            <a:r>
              <a:rPr lang="en-US" altLang="ko-KR" sz="3200" b="1" i="1" kern="0" dirty="0">
                <a:ln w="98425">
                  <a:noFill/>
                </a:ln>
                <a:solidFill>
                  <a:prstClr val="white"/>
                </a:solidFill>
              </a:rPr>
              <a:t>Database Structure</a:t>
            </a:r>
            <a:endParaRPr lang="ko-KR" altLang="en-US" dirty="0">
              <a:ln w="98425">
                <a:noFill/>
              </a:ln>
              <a:solidFill>
                <a:prstClr val="white"/>
              </a:solidFill>
            </a:endParaRPr>
          </a:p>
        </p:txBody>
      </p:sp>
      <p:pic>
        <p:nvPicPr>
          <p:cNvPr id="8" name="그림 7">
            <a:extLst>
              <a:ext uri="{FF2B5EF4-FFF2-40B4-BE49-F238E27FC236}">
                <a16:creationId xmlns:a16="http://schemas.microsoft.com/office/drawing/2014/main" id="{33E733D7-32E8-45B9-8D8B-09B9E8925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85" y="941941"/>
            <a:ext cx="10738312" cy="4715478"/>
          </a:xfrm>
          <a:prstGeom prst="rect">
            <a:avLst/>
          </a:prstGeom>
        </p:spPr>
      </p:pic>
      <p:sp>
        <p:nvSpPr>
          <p:cNvPr id="9" name="TextBox 8">
            <a:extLst>
              <a:ext uri="{FF2B5EF4-FFF2-40B4-BE49-F238E27FC236}">
                <a16:creationId xmlns:a16="http://schemas.microsoft.com/office/drawing/2014/main" id="{CB4B4DD0-3A67-4623-AAFB-FD17ED5FE41A}"/>
              </a:ext>
            </a:extLst>
          </p:cNvPr>
          <p:cNvSpPr txBox="1"/>
          <p:nvPr/>
        </p:nvSpPr>
        <p:spPr>
          <a:xfrm>
            <a:off x="340091" y="5719514"/>
            <a:ext cx="4876800" cy="1015663"/>
          </a:xfrm>
          <a:prstGeom prst="rect">
            <a:avLst/>
          </a:prstGeom>
          <a:noFill/>
        </p:spPr>
        <p:txBody>
          <a:bodyPr wrap="square" rtlCol="0">
            <a:spAutoFit/>
          </a:bodyPr>
          <a:lstStyle/>
          <a:p>
            <a:pPr marL="285750" indent="-285750">
              <a:buFont typeface="Arial" panose="020B0604020202020204" pitchFamily="34" charset="0"/>
              <a:buChar char="•"/>
            </a:pP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User</a:t>
            </a:r>
            <a:r>
              <a:rPr lang="ko-KR" altLang="en-US"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ko-KR" altLang="en-US"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Tree structure containing user information</a:t>
            </a:r>
          </a:p>
          <a:p>
            <a:pPr marL="285750" indent="-285750">
              <a:buFont typeface="Arial" panose="020B0604020202020204" pitchFamily="34" charset="0"/>
              <a:buChar char="•"/>
            </a:pP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Study</a:t>
            </a:r>
            <a:r>
              <a:rPr lang="ko-KR" altLang="en-US"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Tree structure containing information related to the study room. </a:t>
            </a:r>
          </a:p>
          <a:p>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It is also related to Firebase Storage.</a:t>
            </a:r>
          </a:p>
        </p:txBody>
      </p:sp>
      <p:sp>
        <p:nvSpPr>
          <p:cNvPr id="10" name="TextBox 9">
            <a:extLst>
              <a:ext uri="{FF2B5EF4-FFF2-40B4-BE49-F238E27FC236}">
                <a16:creationId xmlns:a16="http://schemas.microsoft.com/office/drawing/2014/main" id="{92D78A10-733C-4229-896B-7A077722DE6B}"/>
              </a:ext>
            </a:extLst>
          </p:cNvPr>
          <p:cNvSpPr txBox="1"/>
          <p:nvPr/>
        </p:nvSpPr>
        <p:spPr>
          <a:xfrm>
            <a:off x="5258299" y="5719514"/>
            <a:ext cx="6948215" cy="1015663"/>
          </a:xfrm>
          <a:prstGeom prst="rect">
            <a:avLst/>
          </a:prstGeom>
          <a:noFill/>
        </p:spPr>
        <p:txBody>
          <a:bodyPr wrap="square" rtlCol="0">
            <a:spAutoFit/>
          </a:bodyPr>
          <a:lstStyle/>
          <a:p>
            <a:pPr marL="285750" indent="-285750">
              <a:buFont typeface="Arial" panose="020B0604020202020204" pitchFamily="34" charset="0"/>
              <a:buChar char="•"/>
            </a:pP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Trade</a:t>
            </a:r>
            <a:r>
              <a:rPr lang="ko-KR" altLang="en-US"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t>
            </a:r>
            <a:r>
              <a:rPr lang="ko-KR" altLang="en-US"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Tree structure containing information related to used transactions</a:t>
            </a:r>
          </a:p>
          <a:p>
            <a:pPr marL="285750" indent="-285750">
              <a:buFont typeface="Arial" panose="020B0604020202020204" pitchFamily="34" charset="0"/>
              <a:buChar char="•"/>
            </a:pP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Meetings</a:t>
            </a:r>
            <a:r>
              <a:rPr lang="ko-KR" altLang="en-US"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t>
            </a:r>
            <a:r>
              <a:rPr lang="ko-KR" altLang="en-US"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Tree structure containing information related to interview reviews</a:t>
            </a:r>
          </a:p>
          <a:p>
            <a:pPr marL="285750" indent="-285750">
              <a:buFont typeface="Arial" panose="020B0604020202020204" pitchFamily="34" charset="0"/>
              <a:buChar char="•"/>
            </a:pPr>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Groups, Messages, </a:t>
            </a:r>
            <a:r>
              <a:rPr lang="en-US" altLang="ko-KR" sz="1500" b="1" dirty="0" err="1">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ChatRequest,Contacts</a:t>
            </a:r>
            <a:endPar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r>
              <a:rPr lang="en-US" altLang="ko-KR" sz="15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 </a:t>
            </a: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Database built for chat service</a:t>
            </a:r>
          </a:p>
        </p:txBody>
      </p:sp>
    </p:spTree>
    <p:extLst>
      <p:ext uri="{BB962C8B-B14F-4D97-AF65-F5344CB8AC3E}">
        <p14:creationId xmlns:p14="http://schemas.microsoft.com/office/powerpoint/2010/main" val="484631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0"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#12.</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1438" y="198321"/>
            <a:ext cx="8376797" cy="584775"/>
          </a:xfrm>
          <a:prstGeom prst="rect">
            <a:avLst/>
          </a:prstGeom>
          <a:noFill/>
        </p:spPr>
        <p:txBody>
          <a:bodyPr wrap="square">
            <a:spAutoFit/>
          </a:bodyPr>
          <a:lstStyle/>
          <a:p>
            <a:r>
              <a:rPr lang="en-US" altLang="ko-KR" sz="3200" b="1" i="1" kern="0" dirty="0">
                <a:ln w="98425">
                  <a:solidFill>
                    <a:srgbClr val="462602"/>
                  </a:solidFill>
                </a:ln>
                <a:noFill/>
              </a:rPr>
              <a:t>Service Scenario</a:t>
            </a:r>
            <a:endParaRPr lang="ko-KR" altLang="en-US"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29389" y="331792"/>
            <a:ext cx="3996325" cy="584775"/>
          </a:xfrm>
          <a:prstGeom prst="rect">
            <a:avLst/>
          </a:prstGeom>
          <a:noFill/>
        </p:spPr>
        <p:txBody>
          <a:bodyPr wrap="square">
            <a:spAutoFit/>
          </a:bodyPr>
          <a:lstStyle/>
          <a:p>
            <a:r>
              <a:rPr lang="en-US" altLang="ko-KR" sz="3200" b="1" i="1" kern="0" dirty="0">
                <a:ln w="98425">
                  <a:noFill/>
                </a:ln>
                <a:solidFill>
                  <a:prstClr val="white"/>
                </a:solidFill>
              </a:rPr>
              <a:t>Service Scenario</a:t>
            </a:r>
            <a:endParaRPr lang="ko-KR" altLang="en-US" dirty="0">
              <a:ln w="98425">
                <a:noFill/>
              </a:ln>
              <a:solidFill>
                <a:prstClr val="white"/>
              </a:solidFill>
            </a:endParaRPr>
          </a:p>
        </p:txBody>
      </p:sp>
      <p:pic>
        <p:nvPicPr>
          <p:cNvPr id="3" name="그림 2">
            <a:extLst>
              <a:ext uri="{FF2B5EF4-FFF2-40B4-BE49-F238E27FC236}">
                <a16:creationId xmlns:a16="http://schemas.microsoft.com/office/drawing/2014/main" id="{97EE3D6A-A713-4087-A6D5-6EFFC6F19C80}"/>
              </a:ext>
            </a:extLst>
          </p:cNvPr>
          <p:cNvPicPr>
            <a:picLocks noChangeAspect="1"/>
          </p:cNvPicPr>
          <p:nvPr/>
        </p:nvPicPr>
        <p:blipFill rotWithShape="1">
          <a:blip r:embed="rId2"/>
          <a:srcRect l="2833" t="19187" r="2500" b="6667"/>
          <a:stretch/>
        </p:blipFill>
        <p:spPr>
          <a:xfrm>
            <a:off x="426720" y="1315817"/>
            <a:ext cx="11541760" cy="5084984"/>
          </a:xfrm>
          <a:prstGeom prst="rect">
            <a:avLst/>
          </a:prstGeom>
        </p:spPr>
      </p:pic>
    </p:spTree>
    <p:extLst>
      <p:ext uri="{BB962C8B-B14F-4D97-AF65-F5344CB8AC3E}">
        <p14:creationId xmlns:p14="http://schemas.microsoft.com/office/powerpoint/2010/main" val="2728253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0"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pic>
        <p:nvPicPr>
          <p:cNvPr id="3" name="그림 2">
            <a:extLst>
              <a:ext uri="{FF2B5EF4-FFF2-40B4-BE49-F238E27FC236}">
                <a16:creationId xmlns:a16="http://schemas.microsoft.com/office/drawing/2014/main" id="{872180E7-237E-4714-92F1-74128E2C0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4" y="0"/>
            <a:ext cx="12221028" cy="6858000"/>
          </a:xfrm>
          <a:prstGeom prst="rect">
            <a:avLst/>
          </a:prstGeom>
        </p:spPr>
      </p:pic>
      <p:pic>
        <p:nvPicPr>
          <p:cNvPr id="5" name="그림 4">
            <a:extLst>
              <a:ext uri="{FF2B5EF4-FFF2-40B4-BE49-F238E27FC236}">
                <a16:creationId xmlns:a16="http://schemas.microsoft.com/office/drawing/2014/main" id="{2C5D9B4A-171C-4D60-92D5-D6C8DDE4E9DC}"/>
              </a:ext>
            </a:extLst>
          </p:cNvPr>
          <p:cNvPicPr>
            <a:picLocks noChangeAspect="1"/>
          </p:cNvPicPr>
          <p:nvPr/>
        </p:nvPicPr>
        <p:blipFill rotWithShape="1">
          <a:blip r:embed="rId3"/>
          <a:srcRect t="7582" r="1431"/>
          <a:stretch/>
        </p:blipFill>
        <p:spPr>
          <a:xfrm>
            <a:off x="5162019" y="2350416"/>
            <a:ext cx="1911134" cy="3557325"/>
          </a:xfrm>
          <a:prstGeom prst="rect">
            <a:avLst/>
          </a:prstGeom>
        </p:spPr>
      </p:pic>
    </p:spTree>
    <p:extLst>
      <p:ext uri="{BB962C8B-B14F-4D97-AF65-F5344CB8AC3E}">
        <p14:creationId xmlns:p14="http://schemas.microsoft.com/office/powerpoint/2010/main" val="4188484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4D80AE-E91E-4057-87B5-7388CE5ED7CE}"/>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D9529B08-3181-43FE-BCE5-5C606044F3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11" name="TextBox 10">
            <a:extLst>
              <a:ext uri="{FF2B5EF4-FFF2-40B4-BE49-F238E27FC236}">
                <a16:creationId xmlns:a16="http://schemas.microsoft.com/office/drawing/2014/main" id="{406A39DE-CC93-44EC-9A4D-0F1FEBF7F39E}"/>
              </a:ext>
            </a:extLst>
          </p:cNvPr>
          <p:cNvSpPr txBox="1"/>
          <p:nvPr/>
        </p:nvSpPr>
        <p:spPr>
          <a:xfrm>
            <a:off x="3850640" y="3190240"/>
            <a:ext cx="436880" cy="238760"/>
          </a:xfrm>
          <a:prstGeom prst="rect">
            <a:avLst/>
          </a:prstGeom>
          <a:solidFill>
            <a:schemeClr val="bg1"/>
          </a:solidFill>
        </p:spPr>
        <p:txBody>
          <a:bodyPr wrap="square" rtlCol="0">
            <a:spAutoFit/>
          </a:bodyPr>
          <a:lstStyle/>
          <a:p>
            <a:endParaRPr lang="ko-KR" altLang="en-US"/>
          </a:p>
        </p:txBody>
      </p:sp>
      <p:pic>
        <p:nvPicPr>
          <p:cNvPr id="14" name="그림 13">
            <a:extLst>
              <a:ext uri="{FF2B5EF4-FFF2-40B4-BE49-F238E27FC236}">
                <a16:creationId xmlns:a16="http://schemas.microsoft.com/office/drawing/2014/main" id="{89D97A8E-1342-4270-9A2F-3578D7E6DD0F}"/>
              </a:ext>
            </a:extLst>
          </p:cNvPr>
          <p:cNvPicPr>
            <a:picLocks noChangeAspect="1"/>
          </p:cNvPicPr>
          <p:nvPr/>
        </p:nvPicPr>
        <p:blipFill rotWithShape="1">
          <a:blip r:embed="rId3"/>
          <a:srcRect t="4183" r="1268" b="50000"/>
          <a:stretch/>
        </p:blipFill>
        <p:spPr>
          <a:xfrm>
            <a:off x="319815" y="1556218"/>
            <a:ext cx="2584221" cy="2531687"/>
          </a:xfrm>
          <a:prstGeom prst="rect">
            <a:avLst/>
          </a:prstGeom>
        </p:spPr>
      </p:pic>
      <p:pic>
        <p:nvPicPr>
          <p:cNvPr id="12" name="그림 11">
            <a:extLst>
              <a:ext uri="{FF2B5EF4-FFF2-40B4-BE49-F238E27FC236}">
                <a16:creationId xmlns:a16="http://schemas.microsoft.com/office/drawing/2014/main" id="{DB0F47F4-431E-478B-8FD0-CB05B9B18221}"/>
              </a:ext>
            </a:extLst>
          </p:cNvPr>
          <p:cNvPicPr>
            <a:picLocks noChangeAspect="1"/>
          </p:cNvPicPr>
          <p:nvPr/>
        </p:nvPicPr>
        <p:blipFill rotWithShape="1">
          <a:blip r:embed="rId4"/>
          <a:srcRect l="7770" t="12542" r="7086" b="23306"/>
          <a:stretch/>
        </p:blipFill>
        <p:spPr>
          <a:xfrm>
            <a:off x="6315673" y="1879600"/>
            <a:ext cx="2320327" cy="4613275"/>
          </a:xfrm>
          <a:prstGeom prst="roundRect">
            <a:avLst/>
          </a:prstGeom>
        </p:spPr>
      </p:pic>
      <p:pic>
        <p:nvPicPr>
          <p:cNvPr id="10" name="그림 9">
            <a:extLst>
              <a:ext uri="{FF2B5EF4-FFF2-40B4-BE49-F238E27FC236}">
                <a16:creationId xmlns:a16="http://schemas.microsoft.com/office/drawing/2014/main" id="{61960959-A1D4-4A06-A4B8-3E2A7DF39EC2}"/>
              </a:ext>
            </a:extLst>
          </p:cNvPr>
          <p:cNvPicPr>
            <a:picLocks noChangeAspect="1"/>
          </p:cNvPicPr>
          <p:nvPr/>
        </p:nvPicPr>
        <p:blipFill rotWithShape="1">
          <a:blip r:embed="rId5"/>
          <a:srcRect t="351" r="15136" b="1"/>
          <a:stretch/>
        </p:blipFill>
        <p:spPr>
          <a:xfrm>
            <a:off x="2244324" y="2494103"/>
            <a:ext cx="2806551" cy="4012570"/>
          </a:xfrm>
          <a:prstGeom prst="rect">
            <a:avLst/>
          </a:prstGeom>
        </p:spPr>
      </p:pic>
    </p:spTree>
    <p:extLst>
      <p:ext uri="{BB962C8B-B14F-4D97-AF65-F5344CB8AC3E}">
        <p14:creationId xmlns:p14="http://schemas.microsoft.com/office/powerpoint/2010/main" val="2204189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FB0BA0-C2E5-417C-A6CA-0779D40CA011}"/>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90AF2EE6-2A70-44B7-9A67-4B793FA128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직사각형 5">
            <a:extLst>
              <a:ext uri="{FF2B5EF4-FFF2-40B4-BE49-F238E27FC236}">
                <a16:creationId xmlns:a16="http://schemas.microsoft.com/office/drawing/2014/main" id="{DE838850-F5B6-489B-BBA6-204E1A3653DF}"/>
              </a:ext>
            </a:extLst>
          </p:cNvPr>
          <p:cNvSpPr/>
          <p:nvPr/>
        </p:nvSpPr>
        <p:spPr>
          <a:xfrm>
            <a:off x="1246094" y="4563035"/>
            <a:ext cx="1694330" cy="573741"/>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7EF3DC68-4D2E-422E-AB4B-251A643B2903}"/>
              </a:ext>
            </a:extLst>
          </p:cNvPr>
          <p:cNvSpPr/>
          <p:nvPr/>
        </p:nvSpPr>
        <p:spPr>
          <a:xfrm>
            <a:off x="3227295" y="5033682"/>
            <a:ext cx="1353670" cy="452718"/>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0D3F1D2E-B818-4B91-81C4-EE30AE5AF44A}"/>
              </a:ext>
            </a:extLst>
          </p:cNvPr>
          <p:cNvSpPr/>
          <p:nvPr/>
        </p:nvSpPr>
        <p:spPr>
          <a:xfrm>
            <a:off x="6409766" y="3052482"/>
            <a:ext cx="761999" cy="376518"/>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FBB1E57-3B18-4B6F-9138-E77CE8EF07AD}"/>
              </a:ext>
            </a:extLst>
          </p:cNvPr>
          <p:cNvSpPr/>
          <p:nvPr/>
        </p:nvSpPr>
        <p:spPr>
          <a:xfrm>
            <a:off x="6535272" y="3518647"/>
            <a:ext cx="761999" cy="376518"/>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3715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4DB85A07-4333-4F54-A96A-88C7F2303605}"/>
              </a:ext>
            </a:extLst>
          </p:cNvPr>
          <p:cNvPicPr>
            <a:picLocks noChangeAspect="1"/>
          </p:cNvPicPr>
          <p:nvPr/>
        </p:nvPicPr>
        <p:blipFill>
          <a:blip r:embed="rId2"/>
          <a:stretch>
            <a:fillRect/>
          </a:stretch>
        </p:blipFill>
        <p:spPr>
          <a:xfrm>
            <a:off x="0" y="0"/>
            <a:ext cx="12192000" cy="6858000"/>
          </a:xfrm>
          <a:prstGeom prst="rect">
            <a:avLst/>
          </a:prstGeom>
        </p:spPr>
      </p:pic>
      <p:pic>
        <p:nvPicPr>
          <p:cNvPr id="5" name="그림 4">
            <a:extLst>
              <a:ext uri="{FF2B5EF4-FFF2-40B4-BE49-F238E27FC236}">
                <a16:creationId xmlns:a16="http://schemas.microsoft.com/office/drawing/2014/main" id="{601C78B4-0176-4224-8E79-DF995D3E02ED}"/>
              </a:ext>
            </a:extLst>
          </p:cNvPr>
          <p:cNvPicPr>
            <a:picLocks noChangeAspect="1"/>
          </p:cNvPicPr>
          <p:nvPr/>
        </p:nvPicPr>
        <p:blipFill rotWithShape="1">
          <a:blip r:embed="rId3"/>
          <a:srcRect t="4667" r="-198" b="37777"/>
          <a:stretch/>
        </p:blipFill>
        <p:spPr>
          <a:xfrm>
            <a:off x="8895878" y="1605079"/>
            <a:ext cx="1876442" cy="2445536"/>
          </a:xfrm>
          <a:prstGeom prst="rect">
            <a:avLst/>
          </a:prstGeom>
        </p:spPr>
      </p:pic>
      <p:pic>
        <p:nvPicPr>
          <p:cNvPr id="7" name="그림 6">
            <a:extLst>
              <a:ext uri="{FF2B5EF4-FFF2-40B4-BE49-F238E27FC236}">
                <a16:creationId xmlns:a16="http://schemas.microsoft.com/office/drawing/2014/main" id="{3ED7B7AC-80CC-4266-83EE-11B625CCEBC9}"/>
              </a:ext>
            </a:extLst>
          </p:cNvPr>
          <p:cNvPicPr>
            <a:picLocks noChangeAspect="1"/>
          </p:cNvPicPr>
          <p:nvPr/>
        </p:nvPicPr>
        <p:blipFill rotWithShape="1">
          <a:blip r:embed="rId4"/>
          <a:srcRect t="4836" r="326" b="31311"/>
          <a:stretch/>
        </p:blipFill>
        <p:spPr>
          <a:xfrm>
            <a:off x="6296966" y="1579626"/>
            <a:ext cx="1919962" cy="3029320"/>
          </a:xfrm>
          <a:prstGeom prst="rect">
            <a:avLst/>
          </a:prstGeom>
        </p:spPr>
      </p:pic>
      <p:pic>
        <p:nvPicPr>
          <p:cNvPr id="8" name="그림 7">
            <a:extLst>
              <a:ext uri="{FF2B5EF4-FFF2-40B4-BE49-F238E27FC236}">
                <a16:creationId xmlns:a16="http://schemas.microsoft.com/office/drawing/2014/main" id="{8544F7B7-3765-433F-AD5D-23379B7E15E3}"/>
              </a:ext>
            </a:extLst>
          </p:cNvPr>
          <p:cNvPicPr>
            <a:picLocks noChangeAspect="1"/>
          </p:cNvPicPr>
          <p:nvPr/>
        </p:nvPicPr>
        <p:blipFill rotWithShape="1">
          <a:blip r:embed="rId5"/>
          <a:srcRect t="4151" r="1808" b="5358"/>
          <a:stretch/>
        </p:blipFill>
        <p:spPr>
          <a:xfrm>
            <a:off x="9744816" y="2955443"/>
            <a:ext cx="1775061" cy="3371466"/>
          </a:xfrm>
          <a:prstGeom prst="rect">
            <a:avLst/>
          </a:prstGeom>
        </p:spPr>
      </p:pic>
      <p:pic>
        <p:nvPicPr>
          <p:cNvPr id="13" name="그림 12">
            <a:extLst>
              <a:ext uri="{FF2B5EF4-FFF2-40B4-BE49-F238E27FC236}">
                <a16:creationId xmlns:a16="http://schemas.microsoft.com/office/drawing/2014/main" id="{3AA5085A-9CB4-4E27-A14A-B904144A3F19}"/>
              </a:ext>
            </a:extLst>
          </p:cNvPr>
          <p:cNvPicPr>
            <a:picLocks noChangeAspect="1"/>
          </p:cNvPicPr>
          <p:nvPr/>
        </p:nvPicPr>
        <p:blipFill rotWithShape="1">
          <a:blip r:embed="rId6"/>
          <a:srcRect t="47354" r="997" b="30327"/>
          <a:stretch/>
        </p:blipFill>
        <p:spPr>
          <a:xfrm>
            <a:off x="1875193" y="3778300"/>
            <a:ext cx="3216137" cy="1530657"/>
          </a:xfrm>
          <a:prstGeom prst="rect">
            <a:avLst/>
          </a:prstGeom>
        </p:spPr>
      </p:pic>
      <p:pic>
        <p:nvPicPr>
          <p:cNvPr id="11" name="그림 10">
            <a:extLst>
              <a:ext uri="{FF2B5EF4-FFF2-40B4-BE49-F238E27FC236}">
                <a16:creationId xmlns:a16="http://schemas.microsoft.com/office/drawing/2014/main" id="{E1948B2B-861F-4BBC-BD94-C143ED49082C}"/>
              </a:ext>
            </a:extLst>
          </p:cNvPr>
          <p:cNvPicPr>
            <a:picLocks noChangeAspect="1"/>
          </p:cNvPicPr>
          <p:nvPr/>
        </p:nvPicPr>
        <p:blipFill rotWithShape="1">
          <a:blip r:embed="rId7"/>
          <a:srcRect t="56078" r="-2434" b="17348"/>
          <a:stretch/>
        </p:blipFill>
        <p:spPr>
          <a:xfrm>
            <a:off x="864300" y="2062519"/>
            <a:ext cx="2794792" cy="1530657"/>
          </a:xfrm>
          <a:prstGeom prst="rect">
            <a:avLst/>
          </a:prstGeom>
        </p:spPr>
      </p:pic>
      <p:pic>
        <p:nvPicPr>
          <p:cNvPr id="17" name="그림 16">
            <a:extLst>
              <a:ext uri="{FF2B5EF4-FFF2-40B4-BE49-F238E27FC236}">
                <a16:creationId xmlns:a16="http://schemas.microsoft.com/office/drawing/2014/main" id="{2C23AE57-4B47-4D4B-842F-0E57C4A69C58}"/>
              </a:ext>
            </a:extLst>
          </p:cNvPr>
          <p:cNvPicPr>
            <a:picLocks noChangeAspect="1"/>
          </p:cNvPicPr>
          <p:nvPr/>
        </p:nvPicPr>
        <p:blipFill>
          <a:blip r:embed="rId8"/>
          <a:stretch>
            <a:fillRect/>
          </a:stretch>
        </p:blipFill>
        <p:spPr>
          <a:xfrm>
            <a:off x="642964" y="5934755"/>
            <a:ext cx="603130" cy="558120"/>
          </a:xfrm>
          <a:prstGeom prst="rect">
            <a:avLst/>
          </a:prstGeom>
        </p:spPr>
      </p:pic>
      <p:pic>
        <p:nvPicPr>
          <p:cNvPr id="18" name="그림 17">
            <a:extLst>
              <a:ext uri="{FF2B5EF4-FFF2-40B4-BE49-F238E27FC236}">
                <a16:creationId xmlns:a16="http://schemas.microsoft.com/office/drawing/2014/main" id="{092337BE-9435-479A-A4B1-5A38FF3B30C4}"/>
              </a:ext>
            </a:extLst>
          </p:cNvPr>
          <p:cNvPicPr>
            <a:picLocks noChangeAspect="1"/>
          </p:cNvPicPr>
          <p:nvPr/>
        </p:nvPicPr>
        <p:blipFill rotWithShape="1">
          <a:blip r:embed="rId9"/>
          <a:srcRect l="7999" t="15659" r="7870"/>
          <a:stretch/>
        </p:blipFill>
        <p:spPr>
          <a:xfrm>
            <a:off x="2551927" y="5934755"/>
            <a:ext cx="603130" cy="558120"/>
          </a:xfrm>
          <a:prstGeom prst="rect">
            <a:avLst/>
          </a:prstGeom>
        </p:spPr>
      </p:pic>
      <p:cxnSp>
        <p:nvCxnSpPr>
          <p:cNvPr id="19" name="직선 연결선 18">
            <a:extLst>
              <a:ext uri="{FF2B5EF4-FFF2-40B4-BE49-F238E27FC236}">
                <a16:creationId xmlns:a16="http://schemas.microsoft.com/office/drawing/2014/main" id="{A253FCAB-ACB0-4A64-9B1F-555556276E37}"/>
              </a:ext>
            </a:extLst>
          </p:cNvPr>
          <p:cNvCxnSpPr>
            <a:stCxn id="17" idx="3"/>
            <a:endCxn id="18" idx="1"/>
          </p:cNvCxnSpPr>
          <p:nvPr/>
        </p:nvCxnSpPr>
        <p:spPr>
          <a:xfrm>
            <a:off x="1246094" y="6213815"/>
            <a:ext cx="1305833"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20" name="직선 연결선 19">
            <a:extLst>
              <a:ext uri="{FF2B5EF4-FFF2-40B4-BE49-F238E27FC236}">
                <a16:creationId xmlns:a16="http://schemas.microsoft.com/office/drawing/2014/main" id="{F11E49E1-C181-4E1F-B2AE-B4841513AE4F}"/>
              </a:ext>
            </a:extLst>
          </p:cNvPr>
          <p:cNvCxnSpPr/>
          <p:nvPr/>
        </p:nvCxnSpPr>
        <p:spPr>
          <a:xfrm>
            <a:off x="3155057" y="6213815"/>
            <a:ext cx="1305833" cy="0"/>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21" name="그림 20">
            <a:extLst>
              <a:ext uri="{FF2B5EF4-FFF2-40B4-BE49-F238E27FC236}">
                <a16:creationId xmlns:a16="http://schemas.microsoft.com/office/drawing/2014/main" id="{3BC1A967-187C-4FBE-82DA-17C96E269B92}"/>
              </a:ext>
            </a:extLst>
          </p:cNvPr>
          <p:cNvPicPr>
            <a:picLocks noChangeAspect="1"/>
          </p:cNvPicPr>
          <p:nvPr/>
        </p:nvPicPr>
        <p:blipFill>
          <a:blip r:embed="rId10"/>
          <a:stretch>
            <a:fillRect/>
          </a:stretch>
        </p:blipFill>
        <p:spPr>
          <a:xfrm>
            <a:off x="4460890" y="5846949"/>
            <a:ext cx="666922" cy="678725"/>
          </a:xfrm>
          <a:prstGeom prst="rect">
            <a:avLst/>
          </a:prstGeom>
        </p:spPr>
      </p:pic>
      <p:sp>
        <p:nvSpPr>
          <p:cNvPr id="22" name="직사각형 21">
            <a:extLst>
              <a:ext uri="{FF2B5EF4-FFF2-40B4-BE49-F238E27FC236}">
                <a16:creationId xmlns:a16="http://schemas.microsoft.com/office/drawing/2014/main" id="{9F7ED31A-848F-49A9-A919-65E30B7B278A}"/>
              </a:ext>
            </a:extLst>
          </p:cNvPr>
          <p:cNvSpPr/>
          <p:nvPr/>
        </p:nvSpPr>
        <p:spPr>
          <a:xfrm>
            <a:off x="2636096" y="3111997"/>
            <a:ext cx="827540" cy="231567"/>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52E3FE6F-17C6-48D9-B064-C5BEF61536F9}"/>
              </a:ext>
            </a:extLst>
          </p:cNvPr>
          <p:cNvSpPr/>
          <p:nvPr/>
        </p:nvSpPr>
        <p:spPr>
          <a:xfrm>
            <a:off x="3155057" y="4755056"/>
            <a:ext cx="1567164" cy="251054"/>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 name="그림 5">
            <a:extLst>
              <a:ext uri="{FF2B5EF4-FFF2-40B4-BE49-F238E27FC236}">
                <a16:creationId xmlns:a16="http://schemas.microsoft.com/office/drawing/2014/main" id="{EF513EFA-492F-42AE-A8E2-669CD151FABE}"/>
              </a:ext>
            </a:extLst>
          </p:cNvPr>
          <p:cNvPicPr>
            <a:picLocks noChangeAspect="1"/>
          </p:cNvPicPr>
          <p:nvPr/>
        </p:nvPicPr>
        <p:blipFill rotWithShape="1">
          <a:blip r:embed="rId11"/>
          <a:srcRect l="864" t="3922" r="-864" b="5359"/>
          <a:stretch/>
        </p:blipFill>
        <p:spPr>
          <a:xfrm>
            <a:off x="7308684" y="2955443"/>
            <a:ext cx="1919962" cy="3441380"/>
          </a:xfrm>
          <a:prstGeom prst="rect">
            <a:avLst/>
          </a:prstGeom>
        </p:spPr>
      </p:pic>
    </p:spTree>
    <p:extLst>
      <p:ext uri="{BB962C8B-B14F-4D97-AF65-F5344CB8AC3E}">
        <p14:creationId xmlns:p14="http://schemas.microsoft.com/office/powerpoint/2010/main" val="1952618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344BAA-F872-4EA1-9826-3F75AABDED5A}"/>
              </a:ext>
            </a:extLst>
          </p:cNvPr>
          <p:cNvSpPr>
            <a:spLocks noGrp="1"/>
          </p:cNvSpPr>
          <p:nvPr>
            <p:ph type="title"/>
          </p:nvPr>
        </p:nvSpPr>
        <p:spPr/>
        <p:txBody>
          <a:bodyPr/>
          <a:lstStyle/>
          <a:p>
            <a:endParaRPr lang="ko-KR" altLang="en-US"/>
          </a:p>
        </p:txBody>
      </p:sp>
      <p:pic>
        <p:nvPicPr>
          <p:cNvPr id="5" name="내용 개체 틀 4" descr="텍스트이(가) 표시된 사진&#10;&#10;자동 생성된 설명">
            <a:extLst>
              <a:ext uri="{FF2B5EF4-FFF2-40B4-BE49-F238E27FC236}">
                <a16:creationId xmlns:a16="http://schemas.microsoft.com/office/drawing/2014/main" id="{9890B6DD-3352-4426-AF5C-E4B165BF24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3" name="TextBox 2">
            <a:extLst>
              <a:ext uri="{FF2B5EF4-FFF2-40B4-BE49-F238E27FC236}">
                <a16:creationId xmlns:a16="http://schemas.microsoft.com/office/drawing/2014/main" id="{1D94BE08-AAFC-47C8-893A-6135B607E70E}"/>
              </a:ext>
            </a:extLst>
          </p:cNvPr>
          <p:cNvSpPr txBox="1"/>
          <p:nvPr/>
        </p:nvSpPr>
        <p:spPr>
          <a:xfrm>
            <a:off x="6482080" y="3088640"/>
            <a:ext cx="5557520" cy="3754874"/>
          </a:xfrm>
          <a:prstGeom prst="rect">
            <a:avLst/>
          </a:prstGeom>
          <a:noFill/>
        </p:spPr>
        <p:txBody>
          <a:bodyPr wrap="square" rtlCol="0">
            <a:spAutoFit/>
          </a:bodyPr>
          <a:lstStyle/>
          <a:p>
            <a:pPr>
              <a:lnSpc>
                <a:spcPct val="150000"/>
              </a:lnSpc>
            </a:pPr>
            <a:r>
              <a:rPr lang="en-US" altLang="ko-KR" sz="2800" dirty="0">
                <a:solidFill>
                  <a:schemeClr val="bg1">
                    <a:lumMod val="50000"/>
                  </a:schemeClr>
                </a:solidFill>
                <a:latin typeface="Sandoll 삼립호빵체 TTF Basic" panose="00000500000000000000" pitchFamily="2" charset="-127"/>
                <a:ea typeface="Sandoll 삼립호빵체 TTF Basic" panose="00000500000000000000" pitchFamily="2" charset="-127"/>
              </a:rPr>
              <a:t>1. Motivation </a:t>
            </a:r>
          </a:p>
          <a:p>
            <a:pPr>
              <a:lnSpc>
                <a:spcPct val="150000"/>
              </a:lnSpc>
            </a:pPr>
            <a:r>
              <a:rPr lang="en-US" altLang="ko-KR" sz="2800" dirty="0">
                <a:solidFill>
                  <a:schemeClr val="bg1">
                    <a:lumMod val="50000"/>
                  </a:schemeClr>
                </a:solidFill>
                <a:latin typeface="Sandoll 삼립호빵체 TTF Basic" panose="00000500000000000000" pitchFamily="2" charset="-127"/>
                <a:ea typeface="Sandoll 삼립호빵체 TTF Basic" panose="00000500000000000000" pitchFamily="2" charset="-127"/>
              </a:rPr>
              <a:t>2. Service Basic Concept	</a:t>
            </a:r>
          </a:p>
          <a:p>
            <a:pPr>
              <a:lnSpc>
                <a:spcPct val="150000"/>
              </a:lnSpc>
            </a:pPr>
            <a:r>
              <a:rPr lang="en-US" altLang="ko-KR" sz="2800" dirty="0">
                <a:solidFill>
                  <a:schemeClr val="bg1">
                    <a:lumMod val="50000"/>
                  </a:schemeClr>
                </a:solidFill>
                <a:latin typeface="Sandoll 삼립호빵체 TTF Basic" panose="00000500000000000000" pitchFamily="2" charset="-127"/>
                <a:ea typeface="Sandoll 삼립호빵체 TTF Basic" panose="00000500000000000000" pitchFamily="2" charset="-127"/>
              </a:rPr>
              <a:t>3. System Design </a:t>
            </a:r>
          </a:p>
          <a:p>
            <a:pPr>
              <a:lnSpc>
                <a:spcPct val="150000"/>
              </a:lnSpc>
            </a:pPr>
            <a:r>
              <a:rPr lang="en-US" altLang="ko-KR" sz="2800" dirty="0">
                <a:solidFill>
                  <a:schemeClr val="bg1">
                    <a:lumMod val="50000"/>
                  </a:schemeClr>
                </a:solidFill>
                <a:latin typeface="Sandoll 삼립호빵체 TTF Basic" panose="00000500000000000000" pitchFamily="2" charset="-127"/>
                <a:ea typeface="Sandoll 삼립호빵체 TTF Basic" panose="00000500000000000000" pitchFamily="2" charset="-127"/>
              </a:rPr>
              <a:t>4. Functions </a:t>
            </a:r>
          </a:p>
          <a:p>
            <a:pPr>
              <a:lnSpc>
                <a:spcPct val="150000"/>
              </a:lnSpc>
            </a:pPr>
            <a:r>
              <a:rPr lang="en-US" altLang="ko-KR" sz="2800" dirty="0">
                <a:solidFill>
                  <a:schemeClr val="bg1">
                    <a:lumMod val="50000"/>
                  </a:schemeClr>
                </a:solidFill>
                <a:latin typeface="Sandoll 삼립호빵체 TTF Basic" panose="00000500000000000000" pitchFamily="2" charset="-127"/>
                <a:ea typeface="Sandoll 삼립호빵체 TTF Basic" panose="00000500000000000000" pitchFamily="2" charset="-127"/>
              </a:rPr>
              <a:t>5. Conclusion</a:t>
            </a:r>
          </a:p>
          <a:p>
            <a:endParaRPr lang="ko-KR" altLang="en-US" sz="2800" dirty="0">
              <a:latin typeface="Sandoll 삼립호빵체 TTF Basic" panose="00000500000000000000" pitchFamily="2" charset="-127"/>
              <a:ea typeface="Sandoll 삼립호빵체 TTF Basic" panose="00000500000000000000" pitchFamily="2" charset="-127"/>
            </a:endParaRPr>
          </a:p>
        </p:txBody>
      </p:sp>
    </p:spTree>
    <p:extLst>
      <p:ext uri="{BB962C8B-B14F-4D97-AF65-F5344CB8AC3E}">
        <p14:creationId xmlns:p14="http://schemas.microsoft.com/office/powerpoint/2010/main" val="315298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F054EC-FD78-479C-81AA-9AAF13C2D0D0}"/>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D04A6AC4-ABEA-4974-A4D5-0EA82F23B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29611"/>
          </a:xfrm>
        </p:spPr>
      </p:pic>
    </p:spTree>
    <p:extLst>
      <p:ext uri="{BB962C8B-B14F-4D97-AF65-F5344CB8AC3E}">
        <p14:creationId xmlns:p14="http://schemas.microsoft.com/office/powerpoint/2010/main" val="1698637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그림 49">
            <a:extLst>
              <a:ext uri="{FF2B5EF4-FFF2-40B4-BE49-F238E27FC236}">
                <a16:creationId xmlns:a16="http://schemas.microsoft.com/office/drawing/2014/main" id="{054B4586-0BCC-4A06-8D6A-F4D6CA0D88AF}"/>
              </a:ext>
            </a:extLst>
          </p:cNvPr>
          <p:cNvPicPr>
            <a:picLocks noChangeAspect="1"/>
          </p:cNvPicPr>
          <p:nvPr/>
        </p:nvPicPr>
        <p:blipFill rotWithShape="1">
          <a:blip r:embed="rId2"/>
          <a:srcRect l="1" r="698" b="45511"/>
          <a:stretch/>
        </p:blipFill>
        <p:spPr>
          <a:xfrm>
            <a:off x="9496400" y="4369725"/>
            <a:ext cx="2369938" cy="1016964"/>
          </a:xfrm>
          <a:prstGeom prst="rect">
            <a:avLst/>
          </a:prstGeom>
        </p:spPr>
      </p:pic>
      <p:pic>
        <p:nvPicPr>
          <p:cNvPr id="48" name="그림 47">
            <a:extLst>
              <a:ext uri="{FF2B5EF4-FFF2-40B4-BE49-F238E27FC236}">
                <a16:creationId xmlns:a16="http://schemas.microsoft.com/office/drawing/2014/main" id="{FB525580-1027-404F-84D5-F432256F0E36}"/>
              </a:ext>
            </a:extLst>
          </p:cNvPr>
          <p:cNvPicPr>
            <a:picLocks noChangeAspect="1"/>
          </p:cNvPicPr>
          <p:nvPr/>
        </p:nvPicPr>
        <p:blipFill rotWithShape="1">
          <a:blip r:embed="rId3"/>
          <a:srcRect t="81810" r="-2392"/>
          <a:stretch/>
        </p:blipFill>
        <p:spPr>
          <a:xfrm>
            <a:off x="9718819" y="5343133"/>
            <a:ext cx="2033119" cy="500900"/>
          </a:xfrm>
          <a:prstGeom prst="rect">
            <a:avLst/>
          </a:prstGeom>
        </p:spPr>
      </p:pic>
      <p:sp>
        <p:nvSpPr>
          <p:cNvPr id="30" name="직사각형 5">
            <a:extLst>
              <a:ext uri="{FF2B5EF4-FFF2-40B4-BE49-F238E27FC236}">
                <a16:creationId xmlns:a16="http://schemas.microsoft.com/office/drawing/2014/main" id="{599FF647-8F70-41F1-91DD-04548A396D9A}"/>
              </a:ext>
            </a:extLst>
          </p:cNvPr>
          <p:cNvSpPr/>
          <p:nvPr/>
        </p:nvSpPr>
        <p:spPr>
          <a:xfrm>
            <a:off x="-17322" y="-13840"/>
            <a:ext cx="5999910" cy="687184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pic>
        <p:nvPicPr>
          <p:cNvPr id="37" name="그림 36">
            <a:extLst>
              <a:ext uri="{FF2B5EF4-FFF2-40B4-BE49-F238E27FC236}">
                <a16:creationId xmlns:a16="http://schemas.microsoft.com/office/drawing/2014/main" id="{316A0BA4-7B95-45D0-9D2F-092ADDF4F962}"/>
              </a:ext>
            </a:extLst>
          </p:cNvPr>
          <p:cNvPicPr>
            <a:picLocks noChangeAspect="1"/>
          </p:cNvPicPr>
          <p:nvPr/>
        </p:nvPicPr>
        <p:blipFill>
          <a:blip r:embed="rId4"/>
          <a:stretch>
            <a:fillRect/>
          </a:stretch>
        </p:blipFill>
        <p:spPr>
          <a:xfrm>
            <a:off x="132669" y="1989859"/>
            <a:ext cx="1284000" cy="2195694"/>
          </a:xfrm>
          <a:prstGeom prst="rect">
            <a:avLst/>
          </a:prstGeom>
        </p:spPr>
      </p:pic>
      <p:pic>
        <p:nvPicPr>
          <p:cNvPr id="3" name="그림 2">
            <a:extLst>
              <a:ext uri="{FF2B5EF4-FFF2-40B4-BE49-F238E27FC236}">
                <a16:creationId xmlns:a16="http://schemas.microsoft.com/office/drawing/2014/main" id="{97D02F42-7757-4A86-A1D7-1E5A75D67B29}"/>
              </a:ext>
            </a:extLst>
          </p:cNvPr>
          <p:cNvPicPr>
            <a:picLocks noChangeAspect="1"/>
          </p:cNvPicPr>
          <p:nvPr/>
        </p:nvPicPr>
        <p:blipFill rotWithShape="1">
          <a:blip r:embed="rId5"/>
          <a:srcRect t="9620" b="19662"/>
          <a:stretch/>
        </p:blipFill>
        <p:spPr>
          <a:xfrm>
            <a:off x="785365" y="3289"/>
            <a:ext cx="2676926" cy="4143971"/>
          </a:xfrm>
          <a:prstGeom prst="rect">
            <a:avLst/>
          </a:prstGeom>
        </p:spPr>
      </p:pic>
      <p:pic>
        <p:nvPicPr>
          <p:cNvPr id="5" name="그림 4">
            <a:extLst>
              <a:ext uri="{FF2B5EF4-FFF2-40B4-BE49-F238E27FC236}">
                <a16:creationId xmlns:a16="http://schemas.microsoft.com/office/drawing/2014/main" id="{32CA7517-290E-455E-8A36-97F797DE8167}"/>
              </a:ext>
            </a:extLst>
          </p:cNvPr>
          <p:cNvPicPr>
            <a:picLocks noChangeAspect="1"/>
          </p:cNvPicPr>
          <p:nvPr/>
        </p:nvPicPr>
        <p:blipFill rotWithShape="1">
          <a:blip r:embed="rId6"/>
          <a:srcRect t="48421" b="6160"/>
          <a:stretch/>
        </p:blipFill>
        <p:spPr>
          <a:xfrm>
            <a:off x="834465" y="4147261"/>
            <a:ext cx="2627826" cy="2714284"/>
          </a:xfrm>
          <a:prstGeom prst="rect">
            <a:avLst/>
          </a:prstGeom>
        </p:spPr>
      </p:pic>
      <p:pic>
        <p:nvPicPr>
          <p:cNvPr id="9" name="그림 8">
            <a:extLst>
              <a:ext uri="{FF2B5EF4-FFF2-40B4-BE49-F238E27FC236}">
                <a16:creationId xmlns:a16="http://schemas.microsoft.com/office/drawing/2014/main" id="{5DC468A8-E3B3-4E60-8F62-590E6EC36908}"/>
              </a:ext>
            </a:extLst>
          </p:cNvPr>
          <p:cNvPicPr>
            <a:picLocks noChangeAspect="1"/>
          </p:cNvPicPr>
          <p:nvPr/>
        </p:nvPicPr>
        <p:blipFill rotWithShape="1">
          <a:blip r:embed="rId7"/>
          <a:srcRect l="-1" t="5232" r="17596" b="39119"/>
          <a:stretch/>
        </p:blipFill>
        <p:spPr>
          <a:xfrm>
            <a:off x="3673797" y="349324"/>
            <a:ext cx="1876028" cy="2674605"/>
          </a:xfrm>
          <a:prstGeom prst="rect">
            <a:avLst/>
          </a:prstGeom>
        </p:spPr>
      </p:pic>
      <p:pic>
        <p:nvPicPr>
          <p:cNvPr id="13" name="그림 12">
            <a:extLst>
              <a:ext uri="{FF2B5EF4-FFF2-40B4-BE49-F238E27FC236}">
                <a16:creationId xmlns:a16="http://schemas.microsoft.com/office/drawing/2014/main" id="{4B807E6F-0B7C-4A96-B313-66E9B69385CA}"/>
              </a:ext>
            </a:extLst>
          </p:cNvPr>
          <p:cNvPicPr>
            <a:picLocks noChangeAspect="1"/>
          </p:cNvPicPr>
          <p:nvPr/>
        </p:nvPicPr>
        <p:blipFill rotWithShape="1">
          <a:blip r:embed="rId8"/>
          <a:srcRect t="4846" r="355" b="18987"/>
          <a:stretch/>
        </p:blipFill>
        <p:spPr>
          <a:xfrm>
            <a:off x="6642176" y="-10296"/>
            <a:ext cx="2369938" cy="3824355"/>
          </a:xfrm>
          <a:prstGeom prst="rect">
            <a:avLst/>
          </a:prstGeom>
        </p:spPr>
      </p:pic>
      <p:pic>
        <p:nvPicPr>
          <p:cNvPr id="18" name="그림 17">
            <a:extLst>
              <a:ext uri="{FF2B5EF4-FFF2-40B4-BE49-F238E27FC236}">
                <a16:creationId xmlns:a16="http://schemas.microsoft.com/office/drawing/2014/main" id="{0261132B-B65E-4674-B635-CF78532397EA}"/>
              </a:ext>
            </a:extLst>
          </p:cNvPr>
          <p:cNvPicPr>
            <a:picLocks noChangeAspect="1"/>
          </p:cNvPicPr>
          <p:nvPr/>
        </p:nvPicPr>
        <p:blipFill rotWithShape="1">
          <a:blip r:embed="rId9"/>
          <a:srcRect t="38400" b="21226"/>
          <a:stretch/>
        </p:blipFill>
        <p:spPr>
          <a:xfrm>
            <a:off x="6642176" y="3814059"/>
            <a:ext cx="2369938" cy="2019994"/>
          </a:xfrm>
          <a:prstGeom prst="rect">
            <a:avLst/>
          </a:prstGeom>
        </p:spPr>
      </p:pic>
      <p:pic>
        <p:nvPicPr>
          <p:cNvPr id="15" name="그림 14">
            <a:extLst>
              <a:ext uri="{FF2B5EF4-FFF2-40B4-BE49-F238E27FC236}">
                <a16:creationId xmlns:a16="http://schemas.microsoft.com/office/drawing/2014/main" id="{2466E598-6C91-4CA6-9AD5-3C1B28479E69}"/>
              </a:ext>
            </a:extLst>
          </p:cNvPr>
          <p:cNvPicPr>
            <a:picLocks noChangeAspect="1"/>
          </p:cNvPicPr>
          <p:nvPr/>
        </p:nvPicPr>
        <p:blipFill rotWithShape="1">
          <a:blip r:embed="rId10"/>
          <a:srcRect l="3660" t="71273" r="1534" b="6449"/>
          <a:stretch/>
        </p:blipFill>
        <p:spPr>
          <a:xfrm>
            <a:off x="6817215" y="5646114"/>
            <a:ext cx="2194899" cy="1211886"/>
          </a:xfrm>
          <a:prstGeom prst="rect">
            <a:avLst/>
          </a:prstGeom>
        </p:spPr>
      </p:pic>
      <p:pic>
        <p:nvPicPr>
          <p:cNvPr id="11" name="그림 10">
            <a:extLst>
              <a:ext uri="{FF2B5EF4-FFF2-40B4-BE49-F238E27FC236}">
                <a16:creationId xmlns:a16="http://schemas.microsoft.com/office/drawing/2014/main" id="{2F2CF4D6-0C56-42D5-872B-F4A941C258C2}"/>
              </a:ext>
            </a:extLst>
          </p:cNvPr>
          <p:cNvPicPr>
            <a:picLocks noChangeAspect="1"/>
          </p:cNvPicPr>
          <p:nvPr/>
        </p:nvPicPr>
        <p:blipFill rotWithShape="1">
          <a:blip r:embed="rId11"/>
          <a:srcRect l="7770" t="12542" r="7086" b="23306"/>
          <a:stretch/>
        </p:blipFill>
        <p:spPr>
          <a:xfrm>
            <a:off x="3721366" y="3429000"/>
            <a:ext cx="1780889" cy="2832688"/>
          </a:xfrm>
          <a:prstGeom prst="rect">
            <a:avLst/>
          </a:prstGeom>
        </p:spPr>
      </p:pic>
      <p:pic>
        <p:nvPicPr>
          <p:cNvPr id="42" name="그림 41">
            <a:extLst>
              <a:ext uri="{FF2B5EF4-FFF2-40B4-BE49-F238E27FC236}">
                <a16:creationId xmlns:a16="http://schemas.microsoft.com/office/drawing/2014/main" id="{67511C6C-66D7-4B5A-9288-68BAFF44BC75}"/>
              </a:ext>
            </a:extLst>
          </p:cNvPr>
          <p:cNvPicPr>
            <a:picLocks noChangeAspect="1"/>
          </p:cNvPicPr>
          <p:nvPr/>
        </p:nvPicPr>
        <p:blipFill rotWithShape="1">
          <a:blip r:embed="rId12"/>
          <a:srcRect l="1" t="7878" r="-490" b="15768"/>
          <a:stretch/>
        </p:blipFill>
        <p:spPr>
          <a:xfrm>
            <a:off x="9664810" y="813793"/>
            <a:ext cx="1389270" cy="2174240"/>
          </a:xfrm>
          <a:prstGeom prst="rect">
            <a:avLst/>
          </a:prstGeom>
        </p:spPr>
      </p:pic>
      <p:pic>
        <p:nvPicPr>
          <p:cNvPr id="40" name="그림 39">
            <a:extLst>
              <a:ext uri="{FF2B5EF4-FFF2-40B4-BE49-F238E27FC236}">
                <a16:creationId xmlns:a16="http://schemas.microsoft.com/office/drawing/2014/main" id="{9462F51D-F479-47CB-86BC-A295FBA5F58F}"/>
              </a:ext>
            </a:extLst>
          </p:cNvPr>
          <p:cNvPicPr>
            <a:picLocks noChangeAspect="1"/>
          </p:cNvPicPr>
          <p:nvPr/>
        </p:nvPicPr>
        <p:blipFill rotWithShape="1">
          <a:blip r:embed="rId13"/>
          <a:srcRect l="8364" t="3671" r="53570" b="87919"/>
          <a:stretch/>
        </p:blipFill>
        <p:spPr>
          <a:xfrm>
            <a:off x="9397999" y="599440"/>
            <a:ext cx="1056641" cy="295886"/>
          </a:xfrm>
          <a:prstGeom prst="rect">
            <a:avLst/>
          </a:prstGeom>
          <a:ln w="31750">
            <a:solidFill>
              <a:srgbClr val="462602"/>
            </a:solidFill>
          </a:ln>
        </p:spPr>
      </p:pic>
      <p:pic>
        <p:nvPicPr>
          <p:cNvPr id="44" name="그림 43">
            <a:extLst>
              <a:ext uri="{FF2B5EF4-FFF2-40B4-BE49-F238E27FC236}">
                <a16:creationId xmlns:a16="http://schemas.microsoft.com/office/drawing/2014/main" id="{C4EE0928-CC22-468E-B657-986071207AC6}"/>
              </a:ext>
            </a:extLst>
          </p:cNvPr>
          <p:cNvPicPr>
            <a:picLocks noChangeAspect="1"/>
          </p:cNvPicPr>
          <p:nvPr/>
        </p:nvPicPr>
        <p:blipFill rotWithShape="1">
          <a:blip r:embed="rId14"/>
          <a:srcRect l="4454" t="65517" r="6268" b="18103"/>
          <a:stretch/>
        </p:blipFill>
        <p:spPr>
          <a:xfrm>
            <a:off x="9664810" y="3047801"/>
            <a:ext cx="1389270" cy="457630"/>
          </a:xfrm>
          <a:prstGeom prst="rect">
            <a:avLst/>
          </a:prstGeom>
        </p:spPr>
      </p:pic>
      <p:pic>
        <p:nvPicPr>
          <p:cNvPr id="46" name="그림 45">
            <a:extLst>
              <a:ext uri="{FF2B5EF4-FFF2-40B4-BE49-F238E27FC236}">
                <a16:creationId xmlns:a16="http://schemas.microsoft.com/office/drawing/2014/main" id="{27F51061-F96F-4379-8671-CE72F1BBB565}"/>
              </a:ext>
            </a:extLst>
          </p:cNvPr>
          <p:cNvPicPr>
            <a:picLocks noChangeAspect="1"/>
          </p:cNvPicPr>
          <p:nvPr/>
        </p:nvPicPr>
        <p:blipFill rotWithShape="1">
          <a:blip r:embed="rId15"/>
          <a:srcRect l="52023" t="36626" r="5819" b="56871"/>
          <a:stretch/>
        </p:blipFill>
        <p:spPr>
          <a:xfrm>
            <a:off x="9397999" y="4221027"/>
            <a:ext cx="1037960" cy="257812"/>
          </a:xfrm>
          <a:prstGeom prst="rect">
            <a:avLst/>
          </a:prstGeom>
          <a:ln w="34925">
            <a:solidFill>
              <a:srgbClr val="462602"/>
            </a:solidFill>
          </a:ln>
        </p:spPr>
      </p:pic>
      <p:sp>
        <p:nvSpPr>
          <p:cNvPr id="52" name="TextBox 51">
            <a:extLst>
              <a:ext uri="{FF2B5EF4-FFF2-40B4-BE49-F238E27FC236}">
                <a16:creationId xmlns:a16="http://schemas.microsoft.com/office/drawing/2014/main" id="{11575324-D934-4C43-BC90-B511CA3442B0}"/>
              </a:ext>
            </a:extLst>
          </p:cNvPr>
          <p:cNvSpPr txBox="1"/>
          <p:nvPr/>
        </p:nvSpPr>
        <p:spPr>
          <a:xfrm>
            <a:off x="3574917" y="3032865"/>
            <a:ext cx="3685074" cy="307777"/>
          </a:xfrm>
          <a:prstGeom prst="rect">
            <a:avLst/>
          </a:prstGeom>
          <a:noFill/>
        </p:spPr>
        <p:txBody>
          <a:bodyPr wrap="square" rtlCol="0">
            <a:spAutoFit/>
          </a:bodyPr>
          <a:lstStyle/>
          <a:p>
            <a:r>
              <a:rPr lang="en-US" altLang="ko-KR" sz="1400" b="1" dirty="0">
                <a:latin typeface="페이북 Bold" panose="00000800000000000000" pitchFamily="2" charset="-127"/>
                <a:ea typeface="페이북 Bold" panose="00000800000000000000" pitchFamily="2" charset="-127"/>
              </a:rPr>
              <a:t>[Searching Company]</a:t>
            </a:r>
            <a:endParaRPr lang="ko-KR" altLang="en-US" sz="1400" b="1" dirty="0">
              <a:latin typeface="페이북 Bold" panose="00000800000000000000" pitchFamily="2" charset="-127"/>
              <a:ea typeface="페이북 Bold" panose="00000800000000000000" pitchFamily="2" charset="-127"/>
            </a:endParaRPr>
          </a:p>
        </p:txBody>
      </p:sp>
      <p:sp>
        <p:nvSpPr>
          <p:cNvPr id="53" name="TextBox 52">
            <a:extLst>
              <a:ext uri="{FF2B5EF4-FFF2-40B4-BE49-F238E27FC236}">
                <a16:creationId xmlns:a16="http://schemas.microsoft.com/office/drawing/2014/main" id="{C03A4021-7027-44C2-A158-8259D3B1B427}"/>
              </a:ext>
            </a:extLst>
          </p:cNvPr>
          <p:cNvSpPr txBox="1"/>
          <p:nvPr/>
        </p:nvSpPr>
        <p:spPr>
          <a:xfrm>
            <a:off x="3614387" y="6225462"/>
            <a:ext cx="1942561" cy="276999"/>
          </a:xfrm>
          <a:prstGeom prst="rect">
            <a:avLst/>
          </a:prstGeom>
          <a:noFill/>
        </p:spPr>
        <p:txBody>
          <a:bodyPr wrap="square" rtlCol="0">
            <a:spAutoFit/>
          </a:bodyPr>
          <a:lstStyle/>
          <a:p>
            <a:r>
              <a:rPr lang="en-US" altLang="ko-KR" sz="1200" b="1" dirty="0">
                <a:latin typeface="페이북 Bold" panose="00000800000000000000" pitchFamily="2" charset="-127"/>
                <a:ea typeface="페이북 Bold" panose="00000800000000000000" pitchFamily="2" charset="-127"/>
              </a:rPr>
              <a:t>[Searching Study Café]</a:t>
            </a:r>
            <a:endParaRPr lang="ko-KR" altLang="en-US" sz="1200" b="1" dirty="0">
              <a:latin typeface="페이북 Bold" panose="00000800000000000000" pitchFamily="2" charset="-127"/>
              <a:ea typeface="페이북 Bold" panose="00000800000000000000" pitchFamily="2" charset="-127"/>
            </a:endParaRPr>
          </a:p>
        </p:txBody>
      </p:sp>
      <p:sp>
        <p:nvSpPr>
          <p:cNvPr id="54" name="TextBox 53">
            <a:extLst>
              <a:ext uri="{FF2B5EF4-FFF2-40B4-BE49-F238E27FC236}">
                <a16:creationId xmlns:a16="http://schemas.microsoft.com/office/drawing/2014/main" id="{9FFC593C-C63E-49B4-88EE-7C1CA2DCC5C0}"/>
              </a:ext>
            </a:extLst>
          </p:cNvPr>
          <p:cNvSpPr txBox="1"/>
          <p:nvPr/>
        </p:nvSpPr>
        <p:spPr>
          <a:xfrm>
            <a:off x="10681369" y="2854652"/>
            <a:ext cx="1605280" cy="338554"/>
          </a:xfrm>
          <a:prstGeom prst="rect">
            <a:avLst/>
          </a:prstGeom>
          <a:noFill/>
        </p:spPr>
        <p:txBody>
          <a:bodyPr wrap="square" rtlCol="0">
            <a:spAutoFit/>
          </a:bodyPr>
          <a:lstStyle/>
          <a:p>
            <a:r>
              <a:rPr lang="en-US" altLang="ko-KR" sz="1600" b="1" dirty="0">
                <a:latin typeface="페이북 Bold" panose="00000800000000000000" pitchFamily="2" charset="-127"/>
                <a:ea typeface="페이북 Bold" panose="00000800000000000000" pitchFamily="2" charset="-127"/>
              </a:rPr>
              <a:t>[Application]</a:t>
            </a:r>
            <a:endParaRPr lang="ko-KR" altLang="en-US" sz="1600" b="1" dirty="0">
              <a:latin typeface="페이북 Bold" panose="00000800000000000000" pitchFamily="2" charset="-127"/>
              <a:ea typeface="페이북 Bold" panose="00000800000000000000" pitchFamily="2" charset="-127"/>
            </a:endParaRPr>
          </a:p>
        </p:txBody>
      </p:sp>
      <p:sp>
        <p:nvSpPr>
          <p:cNvPr id="55" name="TextBox 54">
            <a:extLst>
              <a:ext uri="{FF2B5EF4-FFF2-40B4-BE49-F238E27FC236}">
                <a16:creationId xmlns:a16="http://schemas.microsoft.com/office/drawing/2014/main" id="{E4C4DE37-93E7-4E8E-B9E4-44608DA92154}"/>
              </a:ext>
            </a:extLst>
          </p:cNvPr>
          <p:cNvSpPr txBox="1"/>
          <p:nvPr/>
        </p:nvSpPr>
        <p:spPr>
          <a:xfrm>
            <a:off x="10949298" y="5834053"/>
            <a:ext cx="1605280" cy="338554"/>
          </a:xfrm>
          <a:prstGeom prst="rect">
            <a:avLst/>
          </a:prstGeom>
          <a:noFill/>
        </p:spPr>
        <p:txBody>
          <a:bodyPr wrap="square" rtlCol="0">
            <a:spAutoFit/>
          </a:bodyPr>
          <a:lstStyle/>
          <a:p>
            <a:r>
              <a:rPr lang="en-US" altLang="ko-KR" sz="1600" b="1" dirty="0">
                <a:latin typeface="페이북 Bold" panose="00000800000000000000" pitchFamily="2" charset="-127"/>
                <a:ea typeface="페이북 Bold" panose="00000800000000000000" pitchFamily="2" charset="-127"/>
              </a:rPr>
              <a:t>[Wishlist]</a:t>
            </a:r>
            <a:endParaRPr lang="ko-KR" altLang="en-US" sz="1600" b="1" dirty="0">
              <a:latin typeface="페이북 Bold" panose="00000800000000000000" pitchFamily="2" charset="-127"/>
              <a:ea typeface="페이북 Bold" panose="00000800000000000000" pitchFamily="2" charset="-127"/>
            </a:endParaRPr>
          </a:p>
        </p:txBody>
      </p:sp>
      <p:sp>
        <p:nvSpPr>
          <p:cNvPr id="56" name="TextBox 55">
            <a:extLst>
              <a:ext uri="{FF2B5EF4-FFF2-40B4-BE49-F238E27FC236}">
                <a16:creationId xmlns:a16="http://schemas.microsoft.com/office/drawing/2014/main" id="{A205D6C3-9BD8-43A9-A49F-D93489DB4B85}"/>
              </a:ext>
            </a:extLst>
          </p:cNvPr>
          <p:cNvSpPr txBox="1"/>
          <p:nvPr/>
        </p:nvSpPr>
        <p:spPr>
          <a:xfrm>
            <a:off x="10789374" y="3224093"/>
            <a:ext cx="1389270" cy="430887"/>
          </a:xfrm>
          <a:prstGeom prst="rect">
            <a:avLst/>
          </a:prstGeom>
          <a:noFill/>
        </p:spPr>
        <p:txBody>
          <a:bodyPr wrap="square" rtlCol="0">
            <a:spAutoFit/>
          </a:bodyPr>
          <a:lstStyle/>
          <a:p>
            <a:pPr algn="ctr"/>
            <a:r>
              <a:rPr lang="en-US" altLang="ko-KR" sz="11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Sending to </a:t>
            </a:r>
          </a:p>
          <a:p>
            <a:pPr algn="ctr"/>
            <a:r>
              <a:rPr lang="en-US" altLang="ko-KR" sz="11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Administer</a:t>
            </a:r>
            <a:endParaRPr lang="ko-KR" altLang="en-US" sz="11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
        <p:nvSpPr>
          <p:cNvPr id="57" name="TextBox 56">
            <a:extLst>
              <a:ext uri="{FF2B5EF4-FFF2-40B4-BE49-F238E27FC236}">
                <a16:creationId xmlns:a16="http://schemas.microsoft.com/office/drawing/2014/main" id="{8DEAAF26-0EDE-4FF0-8720-E4BBA8FFE1FD}"/>
              </a:ext>
            </a:extLst>
          </p:cNvPr>
          <p:cNvSpPr txBox="1"/>
          <p:nvPr/>
        </p:nvSpPr>
        <p:spPr>
          <a:xfrm>
            <a:off x="10250366" y="6172607"/>
            <a:ext cx="2304212" cy="600164"/>
          </a:xfrm>
          <a:prstGeom prst="rect">
            <a:avLst/>
          </a:prstGeom>
          <a:noFill/>
        </p:spPr>
        <p:txBody>
          <a:bodyPr wrap="square" rtlCol="0">
            <a:spAutoFit/>
          </a:bodyPr>
          <a:lstStyle/>
          <a:p>
            <a:pPr algn="ctr"/>
            <a:r>
              <a:rPr lang="en-US" altLang="ko-KR" sz="11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Click </a:t>
            </a:r>
          </a:p>
          <a:p>
            <a:pPr algn="ctr"/>
            <a:r>
              <a:rPr lang="en-US" altLang="ko-KR" sz="11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-&gt; </a:t>
            </a:r>
            <a:r>
              <a:rPr lang="en-US" altLang="ko-KR" sz="1100" dirty="0" err="1">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MyPage</a:t>
            </a:r>
            <a:r>
              <a:rPr lang="en-US" altLang="ko-KR" sz="11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p>
          <a:p>
            <a:pPr algn="ctr"/>
            <a:r>
              <a:rPr lang="en-US" altLang="ko-KR" sz="11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r>
              <a:rPr lang="en-US" altLang="ko-KR" sz="1100" dirty="0" err="1">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WishList</a:t>
            </a:r>
            <a:r>
              <a:rPr lang="en-US" altLang="ko-KR" sz="11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t>
            </a:r>
            <a:endParaRPr lang="ko-KR" altLang="en-US" sz="11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Tree>
    <p:extLst>
      <p:ext uri="{BB962C8B-B14F-4D97-AF65-F5344CB8AC3E}">
        <p14:creationId xmlns:p14="http://schemas.microsoft.com/office/powerpoint/2010/main" val="3074432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018010-7C15-4AA3-B152-76A1D2FF0853}"/>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2B35992B-9DBB-46E6-A7CC-E03A55B70E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DAC338FF-2E7D-490A-B030-CD4643DA2936}"/>
              </a:ext>
            </a:extLst>
          </p:cNvPr>
          <p:cNvSpPr txBox="1"/>
          <p:nvPr/>
        </p:nvSpPr>
        <p:spPr>
          <a:xfrm>
            <a:off x="3550024" y="5109882"/>
            <a:ext cx="1766047" cy="537883"/>
          </a:xfrm>
          <a:prstGeom prst="rect">
            <a:avLst/>
          </a:prstGeom>
          <a:solidFill>
            <a:srgbClr val="222222"/>
          </a:solidFill>
        </p:spPr>
        <p:txBody>
          <a:bodyPr wrap="square" rtlCol="0">
            <a:spAutoFit/>
          </a:bodyPr>
          <a:lstStyle/>
          <a:p>
            <a:endParaRPr lang="ko-KR" altLang="en-US" dirty="0"/>
          </a:p>
        </p:txBody>
      </p:sp>
    </p:spTree>
    <p:extLst>
      <p:ext uri="{BB962C8B-B14F-4D97-AF65-F5344CB8AC3E}">
        <p14:creationId xmlns:p14="http://schemas.microsoft.com/office/powerpoint/2010/main" val="4108814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0"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#13.</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1438" y="198321"/>
            <a:ext cx="8376797" cy="584775"/>
          </a:xfrm>
          <a:prstGeom prst="rect">
            <a:avLst/>
          </a:prstGeom>
          <a:noFill/>
        </p:spPr>
        <p:txBody>
          <a:bodyPr wrap="square">
            <a:spAutoFit/>
          </a:bodyPr>
          <a:lstStyle/>
          <a:p>
            <a:r>
              <a:rPr lang="en-US" altLang="ko-KR" sz="3200" b="1" i="1" kern="0" dirty="0">
                <a:ln w="98425">
                  <a:solidFill>
                    <a:srgbClr val="462602"/>
                  </a:solidFill>
                </a:ln>
                <a:noFill/>
              </a:rPr>
              <a:t>Conclusion</a:t>
            </a:r>
            <a:endParaRPr lang="ko-KR" altLang="en-US" sz="3200" b="1" i="1" kern="0"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29448" y="314945"/>
            <a:ext cx="3892098" cy="584775"/>
          </a:xfrm>
          <a:prstGeom prst="rect">
            <a:avLst/>
          </a:prstGeom>
          <a:noFill/>
        </p:spPr>
        <p:txBody>
          <a:bodyPr wrap="square">
            <a:spAutoFit/>
          </a:bodyPr>
          <a:lstStyle/>
          <a:p>
            <a:r>
              <a:rPr lang="en-US" altLang="ko-KR" sz="3200" b="1" i="1" kern="0" dirty="0">
                <a:ln w="98425">
                  <a:noFill/>
                </a:ln>
                <a:solidFill>
                  <a:prstClr val="white"/>
                </a:solidFill>
              </a:rPr>
              <a:t>Conclusion</a:t>
            </a:r>
            <a:endParaRPr lang="ko-KR" altLang="en-US" dirty="0">
              <a:ln w="98425">
                <a:noFill/>
              </a:ln>
              <a:solidFill>
                <a:prstClr val="white"/>
              </a:solidFill>
            </a:endParaRPr>
          </a:p>
        </p:txBody>
      </p:sp>
      <p:sp>
        <p:nvSpPr>
          <p:cNvPr id="19" name="직사각형 18">
            <a:extLst>
              <a:ext uri="{FF2B5EF4-FFF2-40B4-BE49-F238E27FC236}">
                <a16:creationId xmlns:a16="http://schemas.microsoft.com/office/drawing/2014/main" id="{2D6FBD5A-D858-4D52-AC23-E34D81A7A62F}"/>
              </a:ext>
            </a:extLst>
          </p:cNvPr>
          <p:cNvSpPr/>
          <p:nvPr/>
        </p:nvSpPr>
        <p:spPr>
          <a:xfrm>
            <a:off x="4433226" y="2897107"/>
            <a:ext cx="3545998" cy="1629164"/>
          </a:xfrm>
          <a:prstGeom prst="rect">
            <a:avLst/>
          </a:prstGeom>
        </p:spPr>
        <p:txBody>
          <a:bodyPr wrap="square">
            <a:spAutoFit/>
          </a:bodyPr>
          <a:lstStyle/>
          <a:p>
            <a:pPr algn="ctr">
              <a:lnSpc>
                <a:spcPct val="150000"/>
              </a:lnSpc>
            </a:pPr>
            <a:r>
              <a:rPr lang="en-US" altLang="ko-KR" sz="2000" b="1" dirty="0">
                <a:solidFill>
                  <a:srgbClr val="462602"/>
                </a:solidFill>
              </a:rPr>
              <a:t>Study Cafe Demand</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Generation z prefers study cafes.</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An increasing number of users are looking for study cafes instead of library and cafes because the cost is low and coffee and snacks are available..</a:t>
            </a:r>
            <a:endParaRPr lang="ko-KR" altLang="en-US" sz="9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
        <p:nvSpPr>
          <p:cNvPr id="21" name="직사각형 20">
            <a:extLst>
              <a:ext uri="{FF2B5EF4-FFF2-40B4-BE49-F238E27FC236}">
                <a16:creationId xmlns:a16="http://schemas.microsoft.com/office/drawing/2014/main" id="{496CD891-460F-42B7-8571-6D7BEDAB9C2D}"/>
              </a:ext>
            </a:extLst>
          </p:cNvPr>
          <p:cNvSpPr/>
          <p:nvPr/>
        </p:nvSpPr>
        <p:spPr>
          <a:xfrm>
            <a:off x="8861543" y="2897107"/>
            <a:ext cx="2886475" cy="1352165"/>
          </a:xfrm>
          <a:prstGeom prst="rect">
            <a:avLst/>
          </a:prstGeom>
        </p:spPr>
        <p:txBody>
          <a:bodyPr wrap="square">
            <a:spAutoFit/>
          </a:bodyPr>
          <a:lstStyle/>
          <a:p>
            <a:pPr algn="ctr">
              <a:lnSpc>
                <a:spcPct val="150000"/>
              </a:lnSpc>
            </a:pPr>
            <a:r>
              <a:rPr lang="en-US" altLang="ko-KR" sz="2000" b="1" dirty="0">
                <a:solidFill>
                  <a:srgbClr val="462602"/>
                </a:solidFill>
              </a:rPr>
              <a:t>Used market outlook</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As the perception of ‘used trade’ changes, the outlook for the seconds hand market is expected to be bright</a:t>
            </a:r>
            <a:endParaRPr lang="ko-KR" altLang="en-US" sz="9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
        <p:nvSpPr>
          <p:cNvPr id="26" name="직사각형 25">
            <a:extLst>
              <a:ext uri="{FF2B5EF4-FFF2-40B4-BE49-F238E27FC236}">
                <a16:creationId xmlns:a16="http://schemas.microsoft.com/office/drawing/2014/main" id="{6F578714-E43A-40F0-8D1B-616EC1701FC4}"/>
              </a:ext>
            </a:extLst>
          </p:cNvPr>
          <p:cNvSpPr/>
          <p:nvPr/>
        </p:nvSpPr>
        <p:spPr>
          <a:xfrm>
            <a:off x="443982" y="2897108"/>
            <a:ext cx="3351961" cy="1352165"/>
          </a:xfrm>
          <a:prstGeom prst="rect">
            <a:avLst/>
          </a:prstGeom>
        </p:spPr>
        <p:txBody>
          <a:bodyPr wrap="square">
            <a:spAutoFit/>
          </a:bodyPr>
          <a:lstStyle/>
          <a:p>
            <a:pPr algn="ctr">
              <a:lnSpc>
                <a:spcPct val="150000"/>
              </a:lnSpc>
            </a:pPr>
            <a:r>
              <a:rPr lang="en-US" altLang="ko-KR" sz="2000" b="1" dirty="0">
                <a:solidFill>
                  <a:srgbClr val="462602"/>
                </a:solidFill>
              </a:rPr>
              <a:t>Location-based Service</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The domestic location information service market reached KRW 2.51 trillion, </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up 1.7 times from the previous year.</a:t>
            </a:r>
            <a:endParaRPr lang="ko-KR" altLang="en-US" sz="9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
        <p:nvSpPr>
          <p:cNvPr id="18" name="직사각형 17">
            <a:extLst>
              <a:ext uri="{FF2B5EF4-FFF2-40B4-BE49-F238E27FC236}">
                <a16:creationId xmlns:a16="http://schemas.microsoft.com/office/drawing/2014/main" id="{48753A85-BCAD-4BAF-A58A-5000C118BB14}"/>
              </a:ext>
            </a:extLst>
          </p:cNvPr>
          <p:cNvSpPr/>
          <p:nvPr/>
        </p:nvSpPr>
        <p:spPr>
          <a:xfrm>
            <a:off x="76234" y="1336777"/>
            <a:ext cx="2895566" cy="553998"/>
          </a:xfrm>
          <a:prstGeom prst="rect">
            <a:avLst/>
          </a:prstGeom>
        </p:spPr>
        <p:txBody>
          <a:bodyPr wrap="square">
            <a:spAutoFit/>
          </a:bodyPr>
          <a:lstStyle/>
          <a:p>
            <a:pPr algn="ctr"/>
            <a:r>
              <a:rPr lang="en-US" altLang="ko-KR" sz="3000" b="1" dirty="0">
                <a:solidFill>
                  <a:srgbClr val="462602"/>
                </a:solidFill>
                <a:cs typeface="Aharoni" panose="02010803020104030203" pitchFamily="2" charset="-79"/>
              </a:rPr>
              <a:t>Strength</a:t>
            </a:r>
          </a:p>
        </p:txBody>
      </p:sp>
    </p:spTree>
    <p:extLst>
      <p:ext uri="{BB962C8B-B14F-4D97-AF65-F5344CB8AC3E}">
        <p14:creationId xmlns:p14="http://schemas.microsoft.com/office/powerpoint/2010/main" val="2890718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0"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#13.</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1438" y="198321"/>
            <a:ext cx="8376797" cy="584775"/>
          </a:xfrm>
          <a:prstGeom prst="rect">
            <a:avLst/>
          </a:prstGeom>
          <a:noFill/>
        </p:spPr>
        <p:txBody>
          <a:bodyPr wrap="square">
            <a:spAutoFit/>
          </a:bodyPr>
          <a:lstStyle/>
          <a:p>
            <a:r>
              <a:rPr lang="en-US" altLang="ko-KR" sz="3200" b="1" i="1" kern="0" dirty="0">
                <a:ln w="98425">
                  <a:solidFill>
                    <a:srgbClr val="462602"/>
                  </a:solidFill>
                </a:ln>
                <a:noFill/>
              </a:rPr>
              <a:t>Conclusion</a:t>
            </a:r>
            <a:endParaRPr lang="ko-KR" altLang="en-US" sz="3200" b="1" i="1" kern="0"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29448" y="314945"/>
            <a:ext cx="3892098" cy="584775"/>
          </a:xfrm>
          <a:prstGeom prst="rect">
            <a:avLst/>
          </a:prstGeom>
          <a:noFill/>
        </p:spPr>
        <p:txBody>
          <a:bodyPr wrap="square">
            <a:spAutoFit/>
          </a:bodyPr>
          <a:lstStyle/>
          <a:p>
            <a:r>
              <a:rPr lang="en-US" altLang="ko-KR" sz="3200" b="1" i="1" kern="0" dirty="0">
                <a:ln w="98425">
                  <a:noFill/>
                </a:ln>
                <a:solidFill>
                  <a:prstClr val="white"/>
                </a:solidFill>
              </a:rPr>
              <a:t>Conclusion</a:t>
            </a:r>
            <a:endParaRPr lang="ko-KR" altLang="en-US" dirty="0">
              <a:ln w="98425">
                <a:noFill/>
              </a:ln>
              <a:solidFill>
                <a:prstClr val="white"/>
              </a:solidFill>
            </a:endParaRPr>
          </a:p>
        </p:txBody>
      </p:sp>
      <p:sp>
        <p:nvSpPr>
          <p:cNvPr id="18" name="직사각형 17">
            <a:extLst>
              <a:ext uri="{FF2B5EF4-FFF2-40B4-BE49-F238E27FC236}">
                <a16:creationId xmlns:a16="http://schemas.microsoft.com/office/drawing/2014/main" id="{48753A85-BCAD-4BAF-A58A-5000C118BB14}"/>
              </a:ext>
            </a:extLst>
          </p:cNvPr>
          <p:cNvSpPr/>
          <p:nvPr/>
        </p:nvSpPr>
        <p:spPr>
          <a:xfrm>
            <a:off x="76234" y="1336777"/>
            <a:ext cx="2895566" cy="553998"/>
          </a:xfrm>
          <a:prstGeom prst="rect">
            <a:avLst/>
          </a:prstGeom>
        </p:spPr>
        <p:txBody>
          <a:bodyPr wrap="square">
            <a:spAutoFit/>
          </a:bodyPr>
          <a:lstStyle/>
          <a:p>
            <a:pPr algn="ctr"/>
            <a:r>
              <a:rPr lang="ko-KR" altLang="en-US" sz="3000" b="1" dirty="0">
                <a:solidFill>
                  <a:srgbClr val="462602"/>
                </a:solidFill>
                <a:cs typeface="Aharoni" panose="02010803020104030203" pitchFamily="2" charset="-79"/>
              </a:rPr>
              <a:t>기대 효과</a:t>
            </a:r>
            <a:endParaRPr lang="en-US" altLang="ko-KR" sz="3000" b="1" dirty="0">
              <a:solidFill>
                <a:srgbClr val="462602"/>
              </a:solidFill>
              <a:cs typeface="Aharoni" panose="02010803020104030203" pitchFamily="2" charset="-79"/>
            </a:endParaRPr>
          </a:p>
        </p:txBody>
      </p:sp>
      <p:sp>
        <p:nvSpPr>
          <p:cNvPr id="11" name="직사각형 10">
            <a:extLst>
              <a:ext uri="{FF2B5EF4-FFF2-40B4-BE49-F238E27FC236}">
                <a16:creationId xmlns:a16="http://schemas.microsoft.com/office/drawing/2014/main" id="{EA56F46D-F7B3-40EE-BAD9-395FDF4E112B}"/>
              </a:ext>
            </a:extLst>
          </p:cNvPr>
          <p:cNvSpPr/>
          <p:nvPr/>
        </p:nvSpPr>
        <p:spPr>
          <a:xfrm>
            <a:off x="760618" y="2758604"/>
            <a:ext cx="3672608" cy="2460161"/>
          </a:xfrm>
          <a:prstGeom prst="rect">
            <a:avLst/>
          </a:prstGeom>
        </p:spPr>
        <p:txBody>
          <a:bodyPr wrap="square">
            <a:spAutoFit/>
          </a:bodyPr>
          <a:lstStyle/>
          <a:p>
            <a:pPr algn="ctr">
              <a:lnSpc>
                <a:spcPct val="150000"/>
              </a:lnSpc>
            </a:pPr>
            <a:r>
              <a:rPr lang="ko-KR" altLang="en-US" sz="2000" b="1" dirty="0">
                <a:solidFill>
                  <a:srgbClr val="462602"/>
                </a:solidFill>
              </a:rPr>
              <a:t> </a:t>
            </a:r>
            <a:r>
              <a:rPr lang="en-US" altLang="ko-KR" sz="2000" b="1" dirty="0">
                <a:solidFill>
                  <a:srgbClr val="462602"/>
                </a:solidFill>
              </a:rPr>
              <a:t>Local advertising</a:t>
            </a:r>
            <a:r>
              <a:rPr lang="ko-KR" altLang="en-US" sz="2000" b="1" dirty="0">
                <a:solidFill>
                  <a:srgbClr val="462602"/>
                </a:solidFill>
              </a:rPr>
              <a:t>  </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High efficiency because you can select and advertise only the desired area, and you can set the exposure period freely to avoid wasting budget</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For local small business owners who run study cafes and bookstores, local advertising is the most appropriate means to achieve publicity without incurring large costs.</a:t>
            </a:r>
            <a:endParaRPr lang="ko-KR" altLang="en-US"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
        <p:nvSpPr>
          <p:cNvPr id="12" name="직사각형 11">
            <a:extLst>
              <a:ext uri="{FF2B5EF4-FFF2-40B4-BE49-F238E27FC236}">
                <a16:creationId xmlns:a16="http://schemas.microsoft.com/office/drawing/2014/main" id="{18093BBD-3186-4C65-AA19-AA407E3048FB}"/>
              </a:ext>
            </a:extLst>
          </p:cNvPr>
          <p:cNvSpPr/>
          <p:nvPr/>
        </p:nvSpPr>
        <p:spPr>
          <a:xfrm>
            <a:off x="6603687" y="3148324"/>
            <a:ext cx="4149055" cy="1536831"/>
          </a:xfrm>
          <a:prstGeom prst="rect">
            <a:avLst/>
          </a:prstGeom>
        </p:spPr>
        <p:txBody>
          <a:bodyPr wrap="square">
            <a:spAutoFit/>
          </a:bodyPr>
          <a:lstStyle/>
          <a:p>
            <a:pPr algn="ctr">
              <a:lnSpc>
                <a:spcPct val="150000"/>
              </a:lnSpc>
            </a:pPr>
            <a:r>
              <a:rPr lang="en-US" altLang="ko-KR" sz="2000" b="1" dirty="0">
                <a:solidFill>
                  <a:srgbClr val="462602"/>
                </a:solidFill>
              </a:rPr>
              <a:t>Resolving the phenomenon of concentration in the Seoul area</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Resolving the limitations of job-seeking activities and study registration for job-seeking students located in rural areas</a:t>
            </a:r>
          </a:p>
        </p:txBody>
      </p:sp>
    </p:spTree>
    <p:extLst>
      <p:ext uri="{BB962C8B-B14F-4D97-AF65-F5344CB8AC3E}">
        <p14:creationId xmlns:p14="http://schemas.microsoft.com/office/powerpoint/2010/main" val="2182730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0"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#13.</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1438" y="198321"/>
            <a:ext cx="8376797" cy="584775"/>
          </a:xfrm>
          <a:prstGeom prst="rect">
            <a:avLst/>
          </a:prstGeom>
          <a:noFill/>
        </p:spPr>
        <p:txBody>
          <a:bodyPr wrap="square">
            <a:spAutoFit/>
          </a:bodyPr>
          <a:lstStyle/>
          <a:p>
            <a:r>
              <a:rPr lang="en-US" altLang="ko-KR" sz="3200" b="1" i="1" kern="0" dirty="0">
                <a:ln w="98425">
                  <a:solidFill>
                    <a:srgbClr val="462602"/>
                  </a:solidFill>
                </a:ln>
                <a:noFill/>
              </a:rPr>
              <a:t>Conclusion</a:t>
            </a:r>
            <a:endParaRPr lang="ko-KR" altLang="en-US" sz="3200" b="1" i="1" kern="0"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29448" y="314945"/>
            <a:ext cx="3892098" cy="584775"/>
          </a:xfrm>
          <a:prstGeom prst="rect">
            <a:avLst/>
          </a:prstGeom>
          <a:noFill/>
        </p:spPr>
        <p:txBody>
          <a:bodyPr wrap="square">
            <a:spAutoFit/>
          </a:bodyPr>
          <a:lstStyle/>
          <a:p>
            <a:r>
              <a:rPr lang="en-US" altLang="ko-KR" sz="3200" b="1" i="1" kern="0" dirty="0">
                <a:ln w="98425">
                  <a:noFill/>
                </a:ln>
                <a:solidFill>
                  <a:prstClr val="white"/>
                </a:solidFill>
              </a:rPr>
              <a:t>Conclusion</a:t>
            </a:r>
            <a:endParaRPr lang="ko-KR" altLang="en-US" dirty="0">
              <a:ln w="98425">
                <a:noFill/>
              </a:ln>
              <a:solidFill>
                <a:prstClr val="white"/>
              </a:solidFill>
            </a:endParaRPr>
          </a:p>
        </p:txBody>
      </p:sp>
      <p:sp>
        <p:nvSpPr>
          <p:cNvPr id="18" name="직사각형 17">
            <a:extLst>
              <a:ext uri="{FF2B5EF4-FFF2-40B4-BE49-F238E27FC236}">
                <a16:creationId xmlns:a16="http://schemas.microsoft.com/office/drawing/2014/main" id="{48753A85-BCAD-4BAF-A58A-5000C118BB14}"/>
              </a:ext>
            </a:extLst>
          </p:cNvPr>
          <p:cNvSpPr/>
          <p:nvPr/>
        </p:nvSpPr>
        <p:spPr>
          <a:xfrm>
            <a:off x="76234" y="1336777"/>
            <a:ext cx="2895566" cy="553998"/>
          </a:xfrm>
          <a:prstGeom prst="rect">
            <a:avLst/>
          </a:prstGeom>
        </p:spPr>
        <p:txBody>
          <a:bodyPr wrap="square">
            <a:spAutoFit/>
          </a:bodyPr>
          <a:lstStyle/>
          <a:p>
            <a:pPr algn="ctr"/>
            <a:r>
              <a:rPr lang="ko-KR" altLang="en-US" sz="3000" b="1" dirty="0">
                <a:solidFill>
                  <a:srgbClr val="462602"/>
                </a:solidFill>
                <a:cs typeface="Aharoni" panose="02010803020104030203" pitchFamily="2" charset="-79"/>
              </a:rPr>
              <a:t>추후 연구</a:t>
            </a:r>
            <a:endParaRPr lang="en-US" altLang="ko-KR" sz="3000" b="1" dirty="0">
              <a:solidFill>
                <a:srgbClr val="462602"/>
              </a:solidFill>
              <a:cs typeface="Aharoni" panose="02010803020104030203" pitchFamily="2" charset="-79"/>
            </a:endParaRPr>
          </a:p>
        </p:txBody>
      </p:sp>
      <p:sp>
        <p:nvSpPr>
          <p:cNvPr id="11" name="직사각형 10">
            <a:extLst>
              <a:ext uri="{FF2B5EF4-FFF2-40B4-BE49-F238E27FC236}">
                <a16:creationId xmlns:a16="http://schemas.microsoft.com/office/drawing/2014/main" id="{3C157D36-F424-47A6-9B8F-8DF76B7FF575}"/>
              </a:ext>
            </a:extLst>
          </p:cNvPr>
          <p:cNvSpPr/>
          <p:nvPr/>
        </p:nvSpPr>
        <p:spPr>
          <a:xfrm>
            <a:off x="4066670" y="3223893"/>
            <a:ext cx="3610633" cy="1352165"/>
          </a:xfrm>
          <a:prstGeom prst="rect">
            <a:avLst/>
          </a:prstGeom>
        </p:spPr>
        <p:txBody>
          <a:bodyPr wrap="square">
            <a:spAutoFit/>
          </a:bodyPr>
          <a:lstStyle/>
          <a:p>
            <a:pPr algn="ctr">
              <a:lnSpc>
                <a:spcPct val="150000"/>
              </a:lnSpc>
            </a:pPr>
            <a:r>
              <a:rPr lang="en-US" altLang="ko-KR" sz="2000" b="1" dirty="0">
                <a:solidFill>
                  <a:srgbClr val="462602"/>
                </a:solidFill>
              </a:rPr>
              <a:t>Lecture/mentoring for users</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Promotion of activities by recruiting participants through special employment lectures/mentoring recruitment conducted by schools and companies</a:t>
            </a:r>
          </a:p>
        </p:txBody>
      </p:sp>
      <p:sp>
        <p:nvSpPr>
          <p:cNvPr id="12" name="직사각형 11">
            <a:extLst>
              <a:ext uri="{FF2B5EF4-FFF2-40B4-BE49-F238E27FC236}">
                <a16:creationId xmlns:a16="http://schemas.microsoft.com/office/drawing/2014/main" id="{3E2293CF-9E64-4EAB-A45B-E71A5985645F}"/>
              </a:ext>
            </a:extLst>
          </p:cNvPr>
          <p:cNvSpPr/>
          <p:nvPr/>
        </p:nvSpPr>
        <p:spPr>
          <a:xfrm>
            <a:off x="443157" y="3085394"/>
            <a:ext cx="2886475" cy="1629164"/>
          </a:xfrm>
          <a:prstGeom prst="rect">
            <a:avLst/>
          </a:prstGeom>
        </p:spPr>
        <p:txBody>
          <a:bodyPr wrap="square">
            <a:spAutoFit/>
          </a:bodyPr>
          <a:lstStyle/>
          <a:p>
            <a:pPr algn="ctr">
              <a:lnSpc>
                <a:spcPct val="150000"/>
              </a:lnSpc>
            </a:pPr>
            <a:r>
              <a:rPr lang="en-US" altLang="ko-KR" sz="2000" b="1" dirty="0">
                <a:solidFill>
                  <a:srgbClr val="462602"/>
                </a:solidFill>
              </a:rPr>
              <a:t>User trust verification</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Provides an intelligent and automated solution by introducing an automatic reliability verification function based on user data</a:t>
            </a:r>
          </a:p>
        </p:txBody>
      </p:sp>
      <p:sp>
        <p:nvSpPr>
          <p:cNvPr id="13" name="직사각형 12">
            <a:extLst>
              <a:ext uri="{FF2B5EF4-FFF2-40B4-BE49-F238E27FC236}">
                <a16:creationId xmlns:a16="http://schemas.microsoft.com/office/drawing/2014/main" id="{DA3C7306-4B0E-4ABF-AAF5-7AE9E62DBC63}"/>
              </a:ext>
            </a:extLst>
          </p:cNvPr>
          <p:cNvSpPr/>
          <p:nvPr/>
        </p:nvSpPr>
        <p:spPr>
          <a:xfrm>
            <a:off x="7974264" y="3223893"/>
            <a:ext cx="4005165" cy="1352165"/>
          </a:xfrm>
          <a:prstGeom prst="rect">
            <a:avLst/>
          </a:prstGeom>
        </p:spPr>
        <p:txBody>
          <a:bodyPr wrap="square">
            <a:spAutoFit/>
          </a:bodyPr>
          <a:lstStyle/>
          <a:p>
            <a:pPr algn="ctr">
              <a:lnSpc>
                <a:spcPct val="150000"/>
              </a:lnSpc>
            </a:pPr>
            <a:r>
              <a:rPr lang="en-US" altLang="ko-KR" sz="2000" b="1" dirty="0">
                <a:solidFill>
                  <a:srgbClr val="462602"/>
                </a:solidFill>
              </a:rPr>
              <a:t>Reservation/Payment Service</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Introduce study cafe reservation and payment process within the app to use the service smoothly</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(Activation of cafe advertisement)</a:t>
            </a:r>
          </a:p>
        </p:txBody>
      </p:sp>
    </p:spTree>
    <p:extLst>
      <p:ext uri="{BB962C8B-B14F-4D97-AF65-F5344CB8AC3E}">
        <p14:creationId xmlns:p14="http://schemas.microsoft.com/office/powerpoint/2010/main" val="4014660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0"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#13.</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1438" y="198321"/>
            <a:ext cx="8376797" cy="584775"/>
          </a:xfrm>
          <a:prstGeom prst="rect">
            <a:avLst/>
          </a:prstGeom>
          <a:noFill/>
        </p:spPr>
        <p:txBody>
          <a:bodyPr wrap="square">
            <a:spAutoFit/>
          </a:bodyPr>
          <a:lstStyle/>
          <a:p>
            <a:r>
              <a:rPr lang="en-US" altLang="ko-KR" sz="3200" b="1" i="1" kern="0" dirty="0">
                <a:ln w="98425">
                  <a:solidFill>
                    <a:srgbClr val="462602"/>
                  </a:solidFill>
                </a:ln>
                <a:noFill/>
              </a:rPr>
              <a:t>Conclusion</a:t>
            </a:r>
            <a:endParaRPr lang="ko-KR" altLang="en-US" sz="3200" b="1" i="1" kern="0"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29448" y="314945"/>
            <a:ext cx="3892098" cy="584775"/>
          </a:xfrm>
          <a:prstGeom prst="rect">
            <a:avLst/>
          </a:prstGeom>
          <a:noFill/>
        </p:spPr>
        <p:txBody>
          <a:bodyPr wrap="square">
            <a:spAutoFit/>
          </a:bodyPr>
          <a:lstStyle/>
          <a:p>
            <a:r>
              <a:rPr lang="en-US" altLang="ko-KR" sz="3200" b="1" i="1" kern="0" dirty="0">
                <a:ln w="98425">
                  <a:noFill/>
                </a:ln>
                <a:solidFill>
                  <a:prstClr val="white"/>
                </a:solidFill>
              </a:rPr>
              <a:t>Conclusion</a:t>
            </a:r>
            <a:endParaRPr lang="ko-KR" altLang="en-US" dirty="0">
              <a:ln w="98425">
                <a:noFill/>
              </a:ln>
              <a:solidFill>
                <a:prstClr val="white"/>
              </a:solidFill>
            </a:endParaRPr>
          </a:p>
        </p:txBody>
      </p:sp>
      <p:sp>
        <p:nvSpPr>
          <p:cNvPr id="19" name="직사각형 18">
            <a:extLst>
              <a:ext uri="{FF2B5EF4-FFF2-40B4-BE49-F238E27FC236}">
                <a16:creationId xmlns:a16="http://schemas.microsoft.com/office/drawing/2014/main" id="{2D6FBD5A-D858-4D52-AC23-E34D81A7A62F}"/>
              </a:ext>
            </a:extLst>
          </p:cNvPr>
          <p:cNvSpPr/>
          <p:nvPr/>
        </p:nvSpPr>
        <p:spPr>
          <a:xfrm>
            <a:off x="391234" y="3066515"/>
            <a:ext cx="3545998" cy="1629164"/>
          </a:xfrm>
          <a:prstGeom prst="rect">
            <a:avLst/>
          </a:prstGeom>
        </p:spPr>
        <p:txBody>
          <a:bodyPr wrap="square">
            <a:spAutoFit/>
          </a:bodyPr>
          <a:lstStyle/>
          <a:p>
            <a:pPr algn="ctr">
              <a:lnSpc>
                <a:spcPct val="150000"/>
              </a:lnSpc>
            </a:pPr>
            <a:r>
              <a:rPr lang="en-US" altLang="ko-KR" sz="2000" b="1" dirty="0">
                <a:solidFill>
                  <a:srgbClr val="462602"/>
                </a:solidFill>
              </a:rPr>
              <a:t>Study Cafe Demand</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Generation z prefers study cafes.</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An increasing number of users are looking for study cafes instead of library and cafes because the cost is low and coffee and snacks are available..</a:t>
            </a:r>
            <a:endParaRPr lang="ko-KR" altLang="en-US" sz="9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
        <p:nvSpPr>
          <p:cNvPr id="21" name="직사각형 20">
            <a:extLst>
              <a:ext uri="{FF2B5EF4-FFF2-40B4-BE49-F238E27FC236}">
                <a16:creationId xmlns:a16="http://schemas.microsoft.com/office/drawing/2014/main" id="{496CD891-460F-42B7-8571-6D7BEDAB9C2D}"/>
              </a:ext>
            </a:extLst>
          </p:cNvPr>
          <p:cNvSpPr/>
          <p:nvPr/>
        </p:nvSpPr>
        <p:spPr>
          <a:xfrm>
            <a:off x="673524" y="5005255"/>
            <a:ext cx="2886475" cy="1352165"/>
          </a:xfrm>
          <a:prstGeom prst="rect">
            <a:avLst/>
          </a:prstGeom>
        </p:spPr>
        <p:txBody>
          <a:bodyPr wrap="square">
            <a:spAutoFit/>
          </a:bodyPr>
          <a:lstStyle/>
          <a:p>
            <a:pPr algn="ctr">
              <a:lnSpc>
                <a:spcPct val="150000"/>
              </a:lnSpc>
            </a:pPr>
            <a:r>
              <a:rPr lang="en-US" altLang="ko-KR" sz="2000" b="1" dirty="0">
                <a:solidFill>
                  <a:srgbClr val="462602"/>
                </a:solidFill>
              </a:rPr>
              <a:t>Used market outlook</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As the perception of ‘used trade’ changes, the outlook for the seconds hand market is expected to be bright</a:t>
            </a:r>
            <a:endParaRPr lang="ko-KR" altLang="en-US" sz="9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
        <p:nvSpPr>
          <p:cNvPr id="26" name="직사각형 25">
            <a:extLst>
              <a:ext uri="{FF2B5EF4-FFF2-40B4-BE49-F238E27FC236}">
                <a16:creationId xmlns:a16="http://schemas.microsoft.com/office/drawing/2014/main" id="{6F578714-E43A-40F0-8D1B-616EC1701FC4}"/>
              </a:ext>
            </a:extLst>
          </p:cNvPr>
          <p:cNvSpPr/>
          <p:nvPr/>
        </p:nvSpPr>
        <p:spPr>
          <a:xfrm>
            <a:off x="570100" y="1404773"/>
            <a:ext cx="3351961" cy="1352165"/>
          </a:xfrm>
          <a:prstGeom prst="rect">
            <a:avLst/>
          </a:prstGeom>
        </p:spPr>
        <p:txBody>
          <a:bodyPr wrap="square">
            <a:spAutoFit/>
          </a:bodyPr>
          <a:lstStyle/>
          <a:p>
            <a:pPr algn="ctr">
              <a:lnSpc>
                <a:spcPct val="150000"/>
              </a:lnSpc>
            </a:pPr>
            <a:r>
              <a:rPr lang="en-US" altLang="ko-KR" sz="2000" b="1" dirty="0">
                <a:solidFill>
                  <a:srgbClr val="462602"/>
                </a:solidFill>
              </a:rPr>
              <a:t>Location-based Service</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The domestic location information service market reached KRW 2.51 trillion, </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up 1.7 times from the previous year.</a:t>
            </a:r>
            <a:endParaRPr lang="ko-KR" altLang="en-US" sz="9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
        <p:nvSpPr>
          <p:cNvPr id="14" name="직사각형 13">
            <a:extLst>
              <a:ext uri="{FF2B5EF4-FFF2-40B4-BE49-F238E27FC236}">
                <a16:creationId xmlns:a16="http://schemas.microsoft.com/office/drawing/2014/main" id="{066E5DFD-EC5A-4980-8721-EDFFD2C9BFCB}"/>
              </a:ext>
            </a:extLst>
          </p:cNvPr>
          <p:cNvSpPr/>
          <p:nvPr/>
        </p:nvSpPr>
        <p:spPr>
          <a:xfrm>
            <a:off x="8350435" y="3362393"/>
            <a:ext cx="3610633" cy="1352165"/>
          </a:xfrm>
          <a:prstGeom prst="rect">
            <a:avLst/>
          </a:prstGeom>
        </p:spPr>
        <p:txBody>
          <a:bodyPr wrap="square">
            <a:spAutoFit/>
          </a:bodyPr>
          <a:lstStyle/>
          <a:p>
            <a:pPr algn="ctr">
              <a:lnSpc>
                <a:spcPct val="150000"/>
              </a:lnSpc>
            </a:pPr>
            <a:r>
              <a:rPr lang="en-US" altLang="ko-KR" sz="2000" b="1" dirty="0">
                <a:solidFill>
                  <a:srgbClr val="462602"/>
                </a:solidFill>
              </a:rPr>
              <a:t>Lecture/mentoring for users</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Promotion of activities by recruiting participants through special employment lectures/mentoring recruitment conducted by schools and companies</a:t>
            </a:r>
          </a:p>
        </p:txBody>
      </p:sp>
      <p:sp>
        <p:nvSpPr>
          <p:cNvPr id="17" name="직사각형 16">
            <a:extLst>
              <a:ext uri="{FF2B5EF4-FFF2-40B4-BE49-F238E27FC236}">
                <a16:creationId xmlns:a16="http://schemas.microsoft.com/office/drawing/2014/main" id="{BE8E14DB-2394-4DF6-8F9E-6D1F2F9E0F96}"/>
              </a:ext>
            </a:extLst>
          </p:cNvPr>
          <p:cNvSpPr/>
          <p:nvPr/>
        </p:nvSpPr>
        <p:spPr>
          <a:xfrm>
            <a:off x="4069313" y="1652246"/>
            <a:ext cx="3672608" cy="2460161"/>
          </a:xfrm>
          <a:prstGeom prst="rect">
            <a:avLst/>
          </a:prstGeom>
        </p:spPr>
        <p:txBody>
          <a:bodyPr wrap="square">
            <a:spAutoFit/>
          </a:bodyPr>
          <a:lstStyle/>
          <a:p>
            <a:pPr algn="ctr">
              <a:lnSpc>
                <a:spcPct val="150000"/>
              </a:lnSpc>
            </a:pPr>
            <a:r>
              <a:rPr lang="ko-KR" altLang="en-US" sz="2000" b="1" dirty="0">
                <a:solidFill>
                  <a:srgbClr val="462602"/>
                </a:solidFill>
              </a:rPr>
              <a:t> </a:t>
            </a:r>
            <a:r>
              <a:rPr lang="en-US" altLang="ko-KR" sz="2000" b="1" dirty="0">
                <a:solidFill>
                  <a:srgbClr val="462602"/>
                </a:solidFill>
              </a:rPr>
              <a:t>Local advertising</a:t>
            </a:r>
            <a:r>
              <a:rPr lang="ko-KR" altLang="en-US" sz="2000" b="1" dirty="0">
                <a:solidFill>
                  <a:srgbClr val="462602"/>
                </a:solidFill>
              </a:rPr>
              <a:t>  </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High efficiency because you can select and advertise only the desired area, and you can set the exposure period freely to avoid wasting budget</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For local small business owners who run study cafes and bookstores, local advertising is the most appropriate means to achieve publicity without incurring large costs.</a:t>
            </a:r>
            <a:endParaRPr lang="ko-KR" altLang="en-US"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
        <p:nvSpPr>
          <p:cNvPr id="24" name="직사각형 23">
            <a:extLst>
              <a:ext uri="{FF2B5EF4-FFF2-40B4-BE49-F238E27FC236}">
                <a16:creationId xmlns:a16="http://schemas.microsoft.com/office/drawing/2014/main" id="{53C14BF7-5D20-4DBA-877C-45015024605F}"/>
              </a:ext>
            </a:extLst>
          </p:cNvPr>
          <p:cNvSpPr/>
          <p:nvPr/>
        </p:nvSpPr>
        <p:spPr>
          <a:xfrm>
            <a:off x="3890304" y="4450350"/>
            <a:ext cx="4149055" cy="1536831"/>
          </a:xfrm>
          <a:prstGeom prst="rect">
            <a:avLst/>
          </a:prstGeom>
        </p:spPr>
        <p:txBody>
          <a:bodyPr wrap="square">
            <a:spAutoFit/>
          </a:bodyPr>
          <a:lstStyle/>
          <a:p>
            <a:pPr algn="ctr">
              <a:lnSpc>
                <a:spcPct val="150000"/>
              </a:lnSpc>
            </a:pPr>
            <a:r>
              <a:rPr lang="en-US" altLang="ko-KR" sz="2000" b="1" dirty="0">
                <a:solidFill>
                  <a:srgbClr val="462602"/>
                </a:solidFill>
              </a:rPr>
              <a:t>Resolving the phenomenon of concentration in the Seoul area</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Resolving the limitations of job-seeking activities and study registration for job-seeking students located in rural areas</a:t>
            </a:r>
          </a:p>
        </p:txBody>
      </p:sp>
      <p:sp>
        <p:nvSpPr>
          <p:cNvPr id="28" name="직사각형 27">
            <a:extLst>
              <a:ext uri="{FF2B5EF4-FFF2-40B4-BE49-F238E27FC236}">
                <a16:creationId xmlns:a16="http://schemas.microsoft.com/office/drawing/2014/main" id="{C61ADA18-B908-4BD9-95D6-BA73A9461592}"/>
              </a:ext>
            </a:extLst>
          </p:cNvPr>
          <p:cNvSpPr/>
          <p:nvPr/>
        </p:nvSpPr>
        <p:spPr>
          <a:xfrm>
            <a:off x="8712514" y="1469331"/>
            <a:ext cx="2886475" cy="1629164"/>
          </a:xfrm>
          <a:prstGeom prst="rect">
            <a:avLst/>
          </a:prstGeom>
        </p:spPr>
        <p:txBody>
          <a:bodyPr wrap="square">
            <a:spAutoFit/>
          </a:bodyPr>
          <a:lstStyle/>
          <a:p>
            <a:pPr algn="ctr">
              <a:lnSpc>
                <a:spcPct val="150000"/>
              </a:lnSpc>
            </a:pPr>
            <a:r>
              <a:rPr lang="en-US" altLang="ko-KR" sz="2000" b="1" dirty="0">
                <a:solidFill>
                  <a:srgbClr val="462602"/>
                </a:solidFill>
              </a:rPr>
              <a:t>User trust verification</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Provides an intelligent and automated solution by introducing an automatic reliability verification function based on user data</a:t>
            </a:r>
          </a:p>
        </p:txBody>
      </p:sp>
      <p:sp>
        <p:nvSpPr>
          <p:cNvPr id="29" name="직사각형 28">
            <a:extLst>
              <a:ext uri="{FF2B5EF4-FFF2-40B4-BE49-F238E27FC236}">
                <a16:creationId xmlns:a16="http://schemas.microsoft.com/office/drawing/2014/main" id="{D4D2F557-58CA-4B13-8294-9F0986B05CF7}"/>
              </a:ext>
            </a:extLst>
          </p:cNvPr>
          <p:cNvSpPr/>
          <p:nvPr/>
        </p:nvSpPr>
        <p:spPr>
          <a:xfrm>
            <a:off x="8153169" y="4978456"/>
            <a:ext cx="4005165" cy="1352165"/>
          </a:xfrm>
          <a:prstGeom prst="rect">
            <a:avLst/>
          </a:prstGeom>
        </p:spPr>
        <p:txBody>
          <a:bodyPr wrap="square">
            <a:spAutoFit/>
          </a:bodyPr>
          <a:lstStyle/>
          <a:p>
            <a:pPr algn="ctr">
              <a:lnSpc>
                <a:spcPct val="150000"/>
              </a:lnSpc>
            </a:pPr>
            <a:r>
              <a:rPr lang="en-US" altLang="ko-KR" sz="2000" b="1" dirty="0">
                <a:solidFill>
                  <a:srgbClr val="462602"/>
                </a:solidFill>
              </a:rPr>
              <a:t>Reservation/Payment Service</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Introduce study cafe reservation and payment process within the app to use the service smoothly</a:t>
            </a:r>
          </a:p>
          <a:p>
            <a:pPr algn="ctr">
              <a:lnSpc>
                <a:spcPct val="150000"/>
              </a:lnSpc>
            </a:pPr>
            <a:r>
              <a:rPr lang="en-US" altLang="ko-KR" sz="1200" dirty="0">
                <a:solidFill>
                  <a:prstClr val="black">
                    <a:lumMod val="75000"/>
                    <a:lumOff val="25000"/>
                  </a:prst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(Activation of cafe advertisement)</a:t>
            </a:r>
          </a:p>
        </p:txBody>
      </p:sp>
      <p:cxnSp>
        <p:nvCxnSpPr>
          <p:cNvPr id="4" name="직선 연결선 3">
            <a:extLst>
              <a:ext uri="{FF2B5EF4-FFF2-40B4-BE49-F238E27FC236}">
                <a16:creationId xmlns:a16="http://schemas.microsoft.com/office/drawing/2014/main" id="{3FBB595C-F397-405C-AFB1-2E6B2D36E8C3}"/>
              </a:ext>
            </a:extLst>
          </p:cNvPr>
          <p:cNvCxnSpPr>
            <a:cxnSpLocks/>
          </p:cNvCxnSpPr>
          <p:nvPr/>
        </p:nvCxnSpPr>
        <p:spPr>
          <a:xfrm>
            <a:off x="8153169" y="1945835"/>
            <a:ext cx="0" cy="4197927"/>
          </a:xfrm>
          <a:prstGeom prst="line">
            <a:avLst/>
          </a:prstGeom>
          <a:ln w="9525" cap="flat" cmpd="sng" algn="ctr">
            <a:solidFill>
              <a:schemeClr val="dk1">
                <a:alpha val="64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81571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4048896"/>
          </a:xfrm>
          <a:custGeom>
            <a:avLst/>
            <a:gdLst>
              <a:gd name="connsiteX0" fmla="*/ 0 w 12206514"/>
              <a:gd name="connsiteY0" fmla="*/ 0 h 4696596"/>
              <a:gd name="connsiteX1" fmla="*/ 12206514 w 12206514"/>
              <a:gd name="connsiteY1" fmla="*/ 0 h 4696596"/>
              <a:gd name="connsiteX2" fmla="*/ 12206514 w 12206514"/>
              <a:gd name="connsiteY2" fmla="*/ 4696596 h 4696596"/>
              <a:gd name="connsiteX3" fmla="*/ 0 w 12206514"/>
              <a:gd name="connsiteY3" fmla="*/ 4696596 h 4696596"/>
              <a:gd name="connsiteX4" fmla="*/ 0 w 12206514"/>
              <a:gd name="connsiteY4" fmla="*/ 0 h 4696596"/>
              <a:gd name="connsiteX0" fmla="*/ 0 w 12206514"/>
              <a:gd name="connsiteY0" fmla="*/ 0 h 5191896"/>
              <a:gd name="connsiteX1" fmla="*/ 12206514 w 12206514"/>
              <a:gd name="connsiteY1" fmla="*/ 0 h 5191896"/>
              <a:gd name="connsiteX2" fmla="*/ 12206514 w 12206514"/>
              <a:gd name="connsiteY2" fmla="*/ 5191896 h 5191896"/>
              <a:gd name="connsiteX3" fmla="*/ 0 w 12206514"/>
              <a:gd name="connsiteY3" fmla="*/ 4696596 h 5191896"/>
              <a:gd name="connsiteX4" fmla="*/ 0 w 12206514"/>
              <a:gd name="connsiteY4" fmla="*/ 0 h 519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5191896">
                <a:moveTo>
                  <a:pt x="0" y="0"/>
                </a:moveTo>
                <a:lnTo>
                  <a:pt x="12206514" y="0"/>
                </a:lnTo>
                <a:lnTo>
                  <a:pt x="12206514" y="5191896"/>
                </a:lnTo>
                <a:lnTo>
                  <a:pt x="0" y="4696596"/>
                </a:lnTo>
                <a:lnTo>
                  <a:pt x="0" y="0"/>
                </a:lnTo>
                <a:close/>
              </a:path>
            </a:pathLst>
          </a:cu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14514" y="-10758"/>
            <a:ext cx="12206514" cy="434340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 name="connsiteX0" fmla="*/ 14514 w 12206514"/>
              <a:gd name="connsiteY0" fmla="*/ 0 h 1078490"/>
              <a:gd name="connsiteX1" fmla="*/ 12206514 w 12206514"/>
              <a:gd name="connsiteY1" fmla="*/ 0 h 1078490"/>
              <a:gd name="connsiteX2" fmla="*/ 12193814 w 12206514"/>
              <a:gd name="connsiteY2" fmla="*/ 844192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193814" y="844192"/>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387107" y="1855918"/>
            <a:ext cx="1154568" cy="540128"/>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b="1" i="1" dirty="0">
                <a:solidFill>
                  <a:srgbClr val="462602"/>
                </a:solidFill>
                <a:latin typeface="야놀자 야체 B" panose="02020603020101020101" pitchFamily="18" charset="-127"/>
                <a:ea typeface="야놀자 야체 B" panose="02020603020101020101" pitchFamily="18" charset="-127"/>
              </a:rPr>
              <a:t>SWM</a:t>
            </a:r>
            <a:endParaRPr lang="ko-KR" altLang="en-US"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40000">
            <a:off x="2020581" y="2563589"/>
            <a:ext cx="9148392" cy="1015663"/>
          </a:xfrm>
          <a:prstGeom prst="rect">
            <a:avLst/>
          </a:prstGeom>
          <a:noFill/>
        </p:spPr>
        <p:txBody>
          <a:bodyPr wrap="square">
            <a:spAutoFit/>
          </a:bodyPr>
          <a:lstStyle/>
          <a:p>
            <a:r>
              <a:rPr lang="en-US" altLang="ko-KR" sz="6000" b="1" i="1" kern="0" dirty="0">
                <a:ln w="98425">
                  <a:solidFill>
                    <a:srgbClr val="462602"/>
                  </a:solidFill>
                </a:ln>
                <a:noFill/>
              </a:rPr>
              <a:t>THANK YOU</a:t>
            </a:r>
            <a:endParaRPr lang="ko-KR" altLang="en-US" sz="4000"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40000">
            <a:off x="2025418" y="2736907"/>
            <a:ext cx="5177604" cy="1015663"/>
          </a:xfrm>
          <a:prstGeom prst="rect">
            <a:avLst/>
          </a:prstGeom>
          <a:noFill/>
        </p:spPr>
        <p:txBody>
          <a:bodyPr wrap="square">
            <a:spAutoFit/>
          </a:bodyPr>
          <a:lstStyle/>
          <a:p>
            <a:r>
              <a:rPr lang="en-US" altLang="ko-KR" sz="6000" b="1" i="1" kern="0" dirty="0">
                <a:ln w="98425">
                  <a:noFill/>
                </a:ln>
                <a:solidFill>
                  <a:prstClr val="white"/>
                </a:solidFill>
              </a:rPr>
              <a:t>THANK YOU</a:t>
            </a:r>
            <a:endParaRPr lang="ko-KR" altLang="en-US" sz="4000" dirty="0">
              <a:ln w="98425">
                <a:noFill/>
              </a:ln>
              <a:solidFill>
                <a:prstClr val="white"/>
              </a:solidFill>
            </a:endParaRPr>
          </a:p>
        </p:txBody>
      </p:sp>
      <p:sp>
        <p:nvSpPr>
          <p:cNvPr id="9" name="TextBox 8">
            <a:extLst>
              <a:ext uri="{FF2B5EF4-FFF2-40B4-BE49-F238E27FC236}">
                <a16:creationId xmlns:a16="http://schemas.microsoft.com/office/drawing/2014/main" id="{046B11A7-127F-4E62-B0F5-2D183B9556A2}"/>
              </a:ext>
            </a:extLst>
          </p:cNvPr>
          <p:cNvSpPr txBox="1"/>
          <p:nvPr/>
        </p:nvSpPr>
        <p:spPr>
          <a:xfrm rot="21302809">
            <a:off x="1998196" y="2294859"/>
            <a:ext cx="6099586" cy="307777"/>
          </a:xfrm>
          <a:prstGeom prst="rect">
            <a:avLst/>
          </a:prstGeom>
          <a:noFill/>
        </p:spPr>
        <p:txBody>
          <a:bodyPr wrap="square">
            <a:spAutoFit/>
          </a:bodyPr>
          <a:lstStyle/>
          <a:p>
            <a:r>
              <a:rPr lang="en-US" altLang="ko-KR" sz="1400" b="1" i="0" dirty="0">
                <a:solidFill>
                  <a:srgbClr val="333333"/>
                </a:solidFill>
                <a:effectLst/>
                <a:latin typeface="Open Sans" panose="020B0606030504020204" pitchFamily="34" charset="0"/>
              </a:rPr>
              <a:t>2021 Capstone Design Project Final </a:t>
            </a:r>
            <a:endParaRPr lang="ko-KR" altLang="en-US" sz="1400" dirty="0"/>
          </a:p>
        </p:txBody>
      </p:sp>
    </p:spTree>
    <p:extLst>
      <p:ext uri="{BB962C8B-B14F-4D97-AF65-F5344CB8AC3E}">
        <p14:creationId xmlns:p14="http://schemas.microsoft.com/office/powerpoint/2010/main" val="254574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14514"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#1.</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2650" y="249369"/>
            <a:ext cx="6224705" cy="584775"/>
          </a:xfrm>
          <a:prstGeom prst="rect">
            <a:avLst/>
          </a:prstGeom>
          <a:noFill/>
        </p:spPr>
        <p:txBody>
          <a:bodyPr wrap="square">
            <a:spAutoFit/>
          </a:bodyPr>
          <a:lstStyle/>
          <a:p>
            <a:r>
              <a:rPr lang="en-US" altLang="ko-KR" sz="3200" b="1" i="1" kern="0" dirty="0">
                <a:ln w="98425">
                  <a:solidFill>
                    <a:srgbClr val="462602"/>
                  </a:solidFill>
                </a:ln>
                <a:noFill/>
              </a:rPr>
              <a:t>Market Analysis</a:t>
            </a:r>
            <a:endParaRPr lang="ko-KR" altLang="en-US"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43435" y="280922"/>
            <a:ext cx="4829078" cy="584775"/>
          </a:xfrm>
          <a:prstGeom prst="rect">
            <a:avLst/>
          </a:prstGeom>
          <a:noFill/>
        </p:spPr>
        <p:txBody>
          <a:bodyPr wrap="square">
            <a:spAutoFit/>
          </a:bodyPr>
          <a:lstStyle/>
          <a:p>
            <a:r>
              <a:rPr lang="en-US" altLang="ko-KR" sz="3200" b="1" i="1" kern="0" dirty="0">
                <a:ln w="98425">
                  <a:noFill/>
                </a:ln>
                <a:solidFill>
                  <a:prstClr val="white"/>
                </a:solidFill>
              </a:rPr>
              <a:t>Market Analysis</a:t>
            </a:r>
            <a:endParaRPr lang="ko-KR" altLang="en-US" dirty="0">
              <a:ln w="98425">
                <a:noFill/>
              </a:ln>
              <a:solidFill>
                <a:prstClr val="white"/>
              </a:solidFill>
            </a:endParaRPr>
          </a:p>
        </p:txBody>
      </p:sp>
      <p:pic>
        <p:nvPicPr>
          <p:cNvPr id="50" name="Picture 6">
            <a:extLst>
              <a:ext uri="{FF2B5EF4-FFF2-40B4-BE49-F238E27FC236}">
                <a16:creationId xmlns:a16="http://schemas.microsoft.com/office/drawing/2014/main" id="{51CA5963-224D-44EA-A5AA-264D8248B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335" y="1294727"/>
            <a:ext cx="3464709" cy="2309806"/>
          </a:xfrm>
          <a:prstGeom prst="rect">
            <a:avLst/>
          </a:prstGeom>
          <a:noFill/>
          <a:extLst>
            <a:ext uri="{909E8E84-426E-40DD-AFC4-6F175D3DCCD1}">
              <a14:hiddenFill xmlns:a14="http://schemas.microsoft.com/office/drawing/2010/main">
                <a:solidFill>
                  <a:srgbClr val="FFFFFF"/>
                </a:solidFill>
              </a14:hiddenFill>
            </a:ext>
          </a:extLst>
        </p:spPr>
      </p:pic>
      <p:pic>
        <p:nvPicPr>
          <p:cNvPr id="51" name="그림 50">
            <a:extLst>
              <a:ext uri="{FF2B5EF4-FFF2-40B4-BE49-F238E27FC236}">
                <a16:creationId xmlns:a16="http://schemas.microsoft.com/office/drawing/2014/main" id="{D68836A6-B378-4055-8425-8CAEF893DD82}"/>
              </a:ext>
            </a:extLst>
          </p:cNvPr>
          <p:cNvPicPr>
            <a:picLocks noChangeAspect="1"/>
          </p:cNvPicPr>
          <p:nvPr/>
        </p:nvPicPr>
        <p:blipFill>
          <a:blip r:embed="rId3"/>
          <a:stretch>
            <a:fillRect/>
          </a:stretch>
        </p:blipFill>
        <p:spPr>
          <a:xfrm>
            <a:off x="663315" y="3882643"/>
            <a:ext cx="2764618" cy="1867015"/>
          </a:xfrm>
          <a:prstGeom prst="rect">
            <a:avLst/>
          </a:prstGeom>
        </p:spPr>
      </p:pic>
      <p:pic>
        <p:nvPicPr>
          <p:cNvPr id="52" name="그림 51">
            <a:extLst>
              <a:ext uri="{FF2B5EF4-FFF2-40B4-BE49-F238E27FC236}">
                <a16:creationId xmlns:a16="http://schemas.microsoft.com/office/drawing/2014/main" id="{B5083B24-8673-40C8-97F7-BF968E35CE61}"/>
              </a:ext>
            </a:extLst>
          </p:cNvPr>
          <p:cNvPicPr>
            <a:picLocks noChangeAspect="1"/>
          </p:cNvPicPr>
          <p:nvPr/>
        </p:nvPicPr>
        <p:blipFill>
          <a:blip r:embed="rId4"/>
          <a:stretch>
            <a:fillRect/>
          </a:stretch>
        </p:blipFill>
        <p:spPr>
          <a:xfrm>
            <a:off x="469564" y="5768298"/>
            <a:ext cx="5014249" cy="675435"/>
          </a:xfrm>
          <a:prstGeom prst="rect">
            <a:avLst/>
          </a:prstGeom>
        </p:spPr>
      </p:pic>
      <p:pic>
        <p:nvPicPr>
          <p:cNvPr id="53" name="그림 52">
            <a:extLst>
              <a:ext uri="{FF2B5EF4-FFF2-40B4-BE49-F238E27FC236}">
                <a16:creationId xmlns:a16="http://schemas.microsoft.com/office/drawing/2014/main" id="{54CDE294-0520-4FBC-8676-3E38297DC503}"/>
              </a:ext>
            </a:extLst>
          </p:cNvPr>
          <p:cNvPicPr>
            <a:picLocks noChangeAspect="1"/>
          </p:cNvPicPr>
          <p:nvPr/>
        </p:nvPicPr>
        <p:blipFill>
          <a:blip r:embed="rId5"/>
          <a:stretch>
            <a:fillRect/>
          </a:stretch>
        </p:blipFill>
        <p:spPr>
          <a:xfrm>
            <a:off x="3059276" y="3878129"/>
            <a:ext cx="2312045" cy="1890169"/>
          </a:xfrm>
          <a:prstGeom prst="rect">
            <a:avLst/>
          </a:prstGeom>
        </p:spPr>
      </p:pic>
      <p:sp>
        <p:nvSpPr>
          <p:cNvPr id="54" name="모서리가 둥근 직사각형 56">
            <a:extLst>
              <a:ext uri="{FF2B5EF4-FFF2-40B4-BE49-F238E27FC236}">
                <a16:creationId xmlns:a16="http://schemas.microsoft.com/office/drawing/2014/main" id="{5DBC1F1B-35CD-4BA7-AFC3-7BDD5BE1415B}"/>
              </a:ext>
            </a:extLst>
          </p:cNvPr>
          <p:cNvSpPr/>
          <p:nvPr/>
        </p:nvSpPr>
        <p:spPr>
          <a:xfrm>
            <a:off x="6626827" y="1674899"/>
            <a:ext cx="4391960" cy="155269"/>
          </a:xfrm>
          <a:prstGeom prst="roundRect">
            <a:avLst>
              <a:gd name="adj" fmla="val 50000"/>
            </a:avLst>
          </a:prstGeom>
          <a:solidFill>
            <a:schemeClr val="bg1"/>
          </a:solidFill>
          <a:ln w="190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4C5365"/>
              </a:solidFill>
            </a:endParaRPr>
          </a:p>
        </p:txBody>
      </p:sp>
      <p:sp>
        <p:nvSpPr>
          <p:cNvPr id="57" name="모서리가 둥근 직사각형 57">
            <a:extLst>
              <a:ext uri="{FF2B5EF4-FFF2-40B4-BE49-F238E27FC236}">
                <a16:creationId xmlns:a16="http://schemas.microsoft.com/office/drawing/2014/main" id="{18A65C1A-C5AE-4BFC-9945-BEFEFF570610}"/>
              </a:ext>
            </a:extLst>
          </p:cNvPr>
          <p:cNvSpPr/>
          <p:nvPr/>
        </p:nvSpPr>
        <p:spPr>
          <a:xfrm>
            <a:off x="6626826" y="1674899"/>
            <a:ext cx="3395713" cy="155269"/>
          </a:xfrm>
          <a:prstGeom prst="roundRect">
            <a:avLst>
              <a:gd name="adj" fmla="val 50000"/>
            </a:avLst>
          </a:prstGeom>
          <a:solidFill>
            <a:srgbClr val="F8C569"/>
          </a:solidFill>
          <a:ln w="190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4C5365"/>
              </a:solidFill>
            </a:endParaRPr>
          </a:p>
        </p:txBody>
      </p:sp>
      <p:sp>
        <p:nvSpPr>
          <p:cNvPr id="58" name="모서리가 둥근 직사각형 58">
            <a:extLst>
              <a:ext uri="{FF2B5EF4-FFF2-40B4-BE49-F238E27FC236}">
                <a16:creationId xmlns:a16="http://schemas.microsoft.com/office/drawing/2014/main" id="{35CDD26C-F78C-49F3-956E-C4B54C348870}"/>
              </a:ext>
            </a:extLst>
          </p:cNvPr>
          <p:cNvSpPr/>
          <p:nvPr/>
        </p:nvSpPr>
        <p:spPr>
          <a:xfrm>
            <a:off x="9954103" y="1651413"/>
            <a:ext cx="132447" cy="280882"/>
          </a:xfrm>
          <a:prstGeom prst="roundRect">
            <a:avLst>
              <a:gd name="adj" fmla="val 50000"/>
            </a:avLst>
          </a:prstGeom>
          <a:solidFill>
            <a:schemeClr val="bg1"/>
          </a:solidFill>
          <a:ln w="190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4C5365"/>
              </a:solidFill>
            </a:endParaRPr>
          </a:p>
        </p:txBody>
      </p:sp>
      <p:sp>
        <p:nvSpPr>
          <p:cNvPr id="59" name="직사각형 58">
            <a:extLst>
              <a:ext uri="{FF2B5EF4-FFF2-40B4-BE49-F238E27FC236}">
                <a16:creationId xmlns:a16="http://schemas.microsoft.com/office/drawing/2014/main" id="{643033B6-CA5E-4E77-B157-BF411679585A}"/>
              </a:ext>
            </a:extLst>
          </p:cNvPr>
          <p:cNvSpPr/>
          <p:nvPr/>
        </p:nvSpPr>
        <p:spPr>
          <a:xfrm>
            <a:off x="5371321" y="1130108"/>
            <a:ext cx="5196004" cy="708912"/>
          </a:xfrm>
          <a:prstGeom prst="rect">
            <a:avLst/>
          </a:prstGeom>
        </p:spPr>
        <p:txBody>
          <a:bodyPr wrap="square">
            <a:spAutoFit/>
          </a:bodyPr>
          <a:lstStyle/>
          <a:p>
            <a:pPr algn="r">
              <a:lnSpc>
                <a:spcPct val="150000"/>
              </a:lnSpc>
            </a:pPr>
            <a:r>
              <a:rPr lang="en-US" altLang="ko-KR" b="1" dirty="0">
                <a:solidFill>
                  <a:srgbClr val="462602"/>
                </a:solidFill>
                <a:latin typeface="페이북 OTF Bold" panose="00000800000000000000" pitchFamily="50" charset="-127"/>
                <a:ea typeface="페이북 OTF Bold" panose="00000800000000000000" pitchFamily="50" charset="-127"/>
              </a:rPr>
              <a:t>The necessity of job seeking study</a:t>
            </a:r>
          </a:p>
          <a:p>
            <a:pPr algn="r">
              <a:lnSpc>
                <a:spcPct val="150000"/>
              </a:lnSpc>
            </a:pPr>
            <a:endParaRPr lang="ko-KR" altLang="en-US" sz="1000" dirty="0">
              <a:solidFill>
                <a:prstClr val="black">
                  <a:lumMod val="75000"/>
                  <a:lumOff val="25000"/>
                </a:prstClr>
              </a:solidFill>
              <a:latin typeface="페이북 OTF Bold" panose="00000800000000000000" pitchFamily="50" charset="-127"/>
              <a:ea typeface="페이북 OTF Bold" panose="00000800000000000000" pitchFamily="50" charset="-127"/>
            </a:endParaRPr>
          </a:p>
        </p:txBody>
      </p:sp>
      <p:sp>
        <p:nvSpPr>
          <p:cNvPr id="60" name="자유형: 도형 15">
            <a:extLst>
              <a:ext uri="{FF2B5EF4-FFF2-40B4-BE49-F238E27FC236}">
                <a16:creationId xmlns:a16="http://schemas.microsoft.com/office/drawing/2014/main" id="{4E77371D-968B-462E-9B74-AFFF529B5D90}"/>
              </a:ext>
            </a:extLst>
          </p:cNvPr>
          <p:cNvSpPr/>
          <p:nvPr/>
        </p:nvSpPr>
        <p:spPr>
          <a:xfrm rot="21420000" flipH="1">
            <a:off x="10572186" y="1101616"/>
            <a:ext cx="759857" cy="404660"/>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rgbClr val="F8C569"/>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b="1" i="1" dirty="0">
                <a:solidFill>
                  <a:srgbClr val="462602"/>
                </a:solidFill>
                <a:latin typeface="야놀자 야체 B" panose="02020603020101020101" pitchFamily="18" charset="-127"/>
                <a:ea typeface="야놀자 야체 B" panose="02020603020101020101" pitchFamily="18" charset="-127"/>
              </a:rPr>
              <a:t>82.3%</a:t>
            </a:r>
            <a:endParaRPr lang="ko-KR" altLang="en-US" b="1" i="1" dirty="0">
              <a:solidFill>
                <a:srgbClr val="462602"/>
              </a:solidFill>
              <a:latin typeface="야놀자 야체 B" panose="02020603020101020101" pitchFamily="18" charset="-127"/>
              <a:ea typeface="야놀자 야체 B" panose="02020603020101020101" pitchFamily="18" charset="-127"/>
            </a:endParaRPr>
          </a:p>
        </p:txBody>
      </p:sp>
      <p:sp>
        <p:nvSpPr>
          <p:cNvPr id="61" name="TextBox 60">
            <a:extLst>
              <a:ext uri="{FF2B5EF4-FFF2-40B4-BE49-F238E27FC236}">
                <a16:creationId xmlns:a16="http://schemas.microsoft.com/office/drawing/2014/main" id="{D7B583DE-6BF9-4712-9F9F-E9ED7BC396FB}"/>
              </a:ext>
            </a:extLst>
          </p:cNvPr>
          <p:cNvSpPr txBox="1"/>
          <p:nvPr/>
        </p:nvSpPr>
        <p:spPr>
          <a:xfrm>
            <a:off x="5848934" y="2135316"/>
            <a:ext cx="5830270" cy="4604017"/>
          </a:xfrm>
          <a:prstGeom prst="rect">
            <a:avLst/>
          </a:prstGeom>
          <a:noFill/>
        </p:spPr>
        <p:txBody>
          <a:bodyPr wrap="square">
            <a:spAutoFit/>
          </a:bodyPr>
          <a:lstStyle/>
          <a:p>
            <a:pPr marL="342900" lvl="0" indent="-342900" latinLnBrk="1">
              <a:lnSpc>
                <a:spcPct val="107000"/>
              </a:lnSpc>
              <a:spcAft>
                <a:spcPts val="800"/>
              </a:spcAft>
              <a:buFont typeface="Wingdings" panose="05000000000000000000" pitchFamily="2" charset="2"/>
              <a:buChar char=""/>
            </a:pPr>
            <a:r>
              <a:rPr lang="en-US" altLang="ko-KR" b="0" i="0" dirty="0">
                <a:solidFill>
                  <a:srgbClr val="222222"/>
                </a:solidFill>
                <a:effectLst/>
                <a:latin typeface="페이북 OTF Bold" panose="00000800000000000000" pitchFamily="50" charset="-127"/>
                <a:ea typeface="페이북 OTF Bold" panose="00000800000000000000" pitchFamily="50" charset="-127"/>
              </a:rPr>
              <a:t>Due to the nature of the job seeking study, participants must move.</a:t>
            </a:r>
            <a:r>
              <a:rPr lang="ko-KR" altLang="en-US" b="0" i="0" dirty="0">
                <a:solidFill>
                  <a:srgbClr val="222222"/>
                </a:solidFill>
                <a:effectLst/>
                <a:latin typeface="페이북 OTF Bold" panose="00000800000000000000" pitchFamily="50" charset="-127"/>
                <a:ea typeface="페이북 OTF Bold" panose="00000800000000000000" pitchFamily="50" charset="-127"/>
              </a:rPr>
              <a:t> </a:t>
            </a:r>
            <a:endParaRPr lang="en-US" altLang="ko-KR" b="0" i="0" dirty="0">
              <a:solidFill>
                <a:srgbClr val="222222"/>
              </a:solidFill>
              <a:effectLst/>
              <a:latin typeface="페이북 OTF Bold" panose="00000800000000000000" pitchFamily="50" charset="-127"/>
              <a:ea typeface="페이북 OTF Bold" panose="00000800000000000000" pitchFamily="50" charset="-127"/>
            </a:endParaRPr>
          </a:p>
          <a:p>
            <a:pPr marL="742950" lvl="1" indent="-285750">
              <a:lnSpc>
                <a:spcPct val="107000"/>
              </a:lnSpc>
              <a:spcAft>
                <a:spcPts val="800"/>
              </a:spcAft>
              <a:buFont typeface="Arial" panose="020B0604020202020204" pitchFamily="34" charset="0"/>
              <a:buChar char="•"/>
            </a:pPr>
            <a:r>
              <a:rPr lang="en-US" altLang="ko-KR" sz="1400" b="0" i="0" dirty="0">
                <a:solidFill>
                  <a:srgbClr val="222222"/>
                </a:solidFill>
                <a:effectLst/>
                <a:latin typeface="페이북 OTF Bold" panose="00000800000000000000" pitchFamily="50" charset="-127"/>
                <a:ea typeface="페이북 OTF Bold" panose="00000800000000000000" pitchFamily="50" charset="-127"/>
              </a:rPr>
              <a:t>The difficulty of </a:t>
            </a:r>
            <a:r>
              <a:rPr lang="en-US" altLang="ko-KR" sz="1400" b="0" i="0" dirty="0">
                <a:solidFill>
                  <a:srgbClr val="C00000"/>
                </a:solidFill>
                <a:effectLst/>
                <a:latin typeface="페이북 OTF Bold" panose="00000800000000000000" pitchFamily="50" charset="-127"/>
                <a:ea typeface="페이북 OTF Bold" panose="00000800000000000000" pitchFamily="50" charset="-127"/>
              </a:rPr>
              <a:t>balancing locations</a:t>
            </a:r>
            <a:r>
              <a:rPr lang="en-US" altLang="ko-KR" sz="1400" b="0" i="0" dirty="0">
                <a:solidFill>
                  <a:srgbClr val="222222"/>
                </a:solidFill>
                <a:effectLst/>
                <a:latin typeface="페이북 OTF Bold" panose="00000800000000000000" pitchFamily="50" charset="-127"/>
                <a:ea typeface="페이북 OTF Bold" panose="00000800000000000000" pitchFamily="50" charset="-127"/>
              </a:rPr>
              <a:t> by the travel time</a:t>
            </a:r>
          </a:p>
          <a:p>
            <a:pPr lvl="1">
              <a:lnSpc>
                <a:spcPct val="107000"/>
              </a:lnSpc>
              <a:spcAft>
                <a:spcPts val="800"/>
              </a:spcAft>
            </a:pPr>
            <a:r>
              <a:rPr lang="en-US" altLang="ko-KR" sz="100" dirty="0">
                <a:solidFill>
                  <a:srgbClr val="222222"/>
                </a:solidFill>
                <a:latin typeface="페이북 OTF Bold" panose="00000800000000000000" pitchFamily="50" charset="-127"/>
                <a:ea typeface="페이북 OTF Bold" panose="00000800000000000000" pitchFamily="50" charset="-127"/>
              </a:rPr>
              <a:t> </a:t>
            </a:r>
            <a:endParaRPr lang="en-US" altLang="ko-KR" sz="100" b="0" i="0" dirty="0">
              <a:solidFill>
                <a:srgbClr val="222222"/>
              </a:solidFill>
              <a:effectLst/>
              <a:latin typeface="페이북 OTF Bold" panose="00000800000000000000" pitchFamily="50" charset="-127"/>
              <a:ea typeface="페이북 OTF Bold" panose="00000800000000000000" pitchFamily="50" charset="-127"/>
            </a:endParaRPr>
          </a:p>
          <a:p>
            <a:pPr marL="342900" lvl="0" indent="-342900" latinLnBrk="1">
              <a:lnSpc>
                <a:spcPct val="107000"/>
              </a:lnSpc>
              <a:spcAft>
                <a:spcPts val="800"/>
              </a:spcAft>
              <a:buFont typeface="Wingdings" panose="05000000000000000000" pitchFamily="2" charset="2"/>
              <a:buChar char=""/>
            </a:pPr>
            <a:r>
              <a:rPr lang="en-US" altLang="ko-KR" b="0" i="0" dirty="0">
                <a:solidFill>
                  <a:srgbClr val="333333"/>
                </a:solidFill>
                <a:effectLst/>
                <a:latin typeface="페이북 OTF Bold" panose="00000800000000000000" pitchFamily="50" charset="-127"/>
                <a:ea typeface="페이북 OTF Bold" panose="00000800000000000000" pitchFamily="50" charset="-127"/>
              </a:rPr>
              <a:t>Conditions for selecting </a:t>
            </a:r>
            <a:r>
              <a:rPr lang="en-US" altLang="ko-KR" b="0" i="0" dirty="0">
                <a:solidFill>
                  <a:srgbClr val="222222"/>
                </a:solidFill>
                <a:effectLst/>
                <a:latin typeface="페이북 OTF Bold" panose="00000800000000000000" pitchFamily="50" charset="-127"/>
                <a:ea typeface="페이북 OTF Bold" panose="00000800000000000000" pitchFamily="50" charset="-127"/>
              </a:rPr>
              <a:t>participants</a:t>
            </a:r>
            <a:r>
              <a:rPr lang="en-US" altLang="ko-KR" b="0" i="0" dirty="0">
                <a:solidFill>
                  <a:srgbClr val="333333"/>
                </a:solidFill>
                <a:effectLst/>
                <a:latin typeface="페이북 OTF Bold" panose="00000800000000000000" pitchFamily="50" charset="-127"/>
                <a:ea typeface="페이북 OTF Bold" panose="00000800000000000000" pitchFamily="50" charset="-127"/>
              </a:rPr>
              <a:t> </a:t>
            </a:r>
            <a:r>
              <a:rPr lang="en-US" altLang="ko-KR" b="0" i="0" dirty="0">
                <a:solidFill>
                  <a:srgbClr val="222222"/>
                </a:solidFill>
                <a:effectLst/>
                <a:latin typeface="페이북 OTF Bold" panose="00000800000000000000" pitchFamily="50" charset="-127"/>
                <a:ea typeface="페이북 OTF Bold" panose="00000800000000000000" pitchFamily="50" charset="-127"/>
              </a:rPr>
              <a:t>job seeking study</a:t>
            </a:r>
            <a:r>
              <a:rPr lang="en-US" altLang="ko-KR" b="0" i="0" dirty="0">
                <a:solidFill>
                  <a:srgbClr val="333333"/>
                </a:solidFill>
                <a:effectLst/>
                <a:latin typeface="페이북 OTF Bold" panose="00000800000000000000" pitchFamily="50" charset="-127"/>
                <a:ea typeface="페이북 OTF Bold" panose="00000800000000000000" pitchFamily="50" charset="-127"/>
              </a:rPr>
              <a:t> members</a:t>
            </a:r>
          </a:p>
          <a:p>
            <a:pPr lvl="0" latinLnBrk="1">
              <a:lnSpc>
                <a:spcPct val="107000"/>
              </a:lnSpc>
              <a:spcAft>
                <a:spcPts val="800"/>
              </a:spcAft>
            </a:pPr>
            <a:r>
              <a:rPr lang="en-US" altLang="ko-KR" dirty="0">
                <a:solidFill>
                  <a:srgbClr val="333333"/>
                </a:solidFill>
                <a:latin typeface="페이북 OTF Bold" panose="00000800000000000000" pitchFamily="50" charset="-127"/>
                <a:ea typeface="페이북 OTF Bold" panose="00000800000000000000" pitchFamily="50" charset="-127"/>
              </a:rPr>
              <a:t>   	</a:t>
            </a:r>
            <a:r>
              <a:rPr lang="en-US" altLang="ko-KR" sz="1600" dirty="0">
                <a:solidFill>
                  <a:srgbClr val="333333"/>
                </a:solidFill>
                <a:latin typeface="페이북 OTF Bold" panose="00000800000000000000" pitchFamily="50" charset="-127"/>
                <a:ea typeface="페이북 OTF Bold" panose="00000800000000000000" pitchFamily="50" charset="-127"/>
              </a:rPr>
              <a:t> 1</a:t>
            </a:r>
            <a:r>
              <a:rPr lang="en-US" altLang="ko-KR" dirty="0">
                <a:solidFill>
                  <a:srgbClr val="333333"/>
                </a:solidFill>
                <a:latin typeface="페이북 OTF Bold" panose="00000800000000000000" pitchFamily="50" charset="-127"/>
                <a:ea typeface="페이북 OTF Bold" panose="00000800000000000000" pitchFamily="50" charset="-127"/>
              </a:rPr>
              <a:t>. </a:t>
            </a:r>
            <a:r>
              <a:rPr lang="en-US" altLang="ko-KR" sz="1400" dirty="0">
                <a:solidFill>
                  <a:srgbClr val="333333"/>
                </a:solidFill>
                <a:latin typeface="페이북 OTF Bold" panose="00000800000000000000" pitchFamily="50" charset="-127"/>
                <a:ea typeface="페이북 OTF Bold" panose="00000800000000000000" pitchFamily="50" charset="-127"/>
              </a:rPr>
              <a:t>Desired</a:t>
            </a:r>
            <a:r>
              <a:rPr lang="ko-KR" altLang="en-US" sz="1400" dirty="0">
                <a:solidFill>
                  <a:srgbClr val="333333"/>
                </a:solidFill>
                <a:latin typeface="페이북 OTF Bold" panose="00000800000000000000" pitchFamily="50" charset="-127"/>
                <a:ea typeface="페이북 OTF Bold" panose="00000800000000000000" pitchFamily="50" charset="-127"/>
              </a:rPr>
              <a:t> </a:t>
            </a:r>
            <a:r>
              <a:rPr lang="en-US" altLang="ko-KR" sz="1400" dirty="0">
                <a:solidFill>
                  <a:srgbClr val="333333"/>
                </a:solidFill>
                <a:latin typeface="페이북 OTF Bold" panose="00000800000000000000" pitchFamily="50" charset="-127"/>
                <a:ea typeface="페이북 OTF Bold" panose="00000800000000000000" pitchFamily="50" charset="-127"/>
              </a:rPr>
              <a:t>Department/Occupation</a:t>
            </a:r>
            <a:r>
              <a:rPr lang="ko-KR" altLang="en-US" sz="1400" dirty="0">
                <a:solidFill>
                  <a:srgbClr val="333333"/>
                </a:solidFill>
                <a:latin typeface="페이북 OTF Bold" panose="00000800000000000000" pitchFamily="50" charset="-127"/>
                <a:ea typeface="페이북 OTF Bold" panose="00000800000000000000" pitchFamily="50" charset="-127"/>
              </a:rPr>
              <a:t>   </a:t>
            </a:r>
            <a:endParaRPr lang="en-US" altLang="ko-KR" sz="1400" dirty="0">
              <a:solidFill>
                <a:srgbClr val="333333"/>
              </a:solidFill>
              <a:latin typeface="페이북 OTF Bold" panose="00000800000000000000" pitchFamily="50" charset="-127"/>
              <a:ea typeface="페이북 OTF Bold" panose="00000800000000000000" pitchFamily="50" charset="-127"/>
            </a:endParaRPr>
          </a:p>
          <a:p>
            <a:pPr lvl="0" latinLnBrk="1">
              <a:lnSpc>
                <a:spcPct val="107000"/>
              </a:lnSpc>
              <a:spcAft>
                <a:spcPts val="800"/>
              </a:spcAft>
            </a:pPr>
            <a:r>
              <a:rPr lang="en-US" altLang="ko-KR" sz="1400" dirty="0">
                <a:solidFill>
                  <a:srgbClr val="333333"/>
                </a:solidFill>
                <a:latin typeface="페이북 OTF Bold" panose="00000800000000000000" pitchFamily="50" charset="-127"/>
                <a:ea typeface="페이북 OTF Bold" panose="00000800000000000000" pitchFamily="50" charset="-127"/>
              </a:rPr>
              <a:t>  	  </a:t>
            </a:r>
            <a:r>
              <a:rPr lang="en-US" altLang="ko-KR" sz="1400" dirty="0">
                <a:solidFill>
                  <a:srgbClr val="C00000"/>
                </a:solidFill>
                <a:latin typeface="페이북 OTF Bold" panose="00000800000000000000" pitchFamily="50" charset="-127"/>
                <a:ea typeface="페이북 OTF Bold" panose="00000800000000000000" pitchFamily="50" charset="-127"/>
              </a:rPr>
              <a:t>2. Residence</a:t>
            </a:r>
            <a:r>
              <a:rPr lang="ko-KR" altLang="en-US" sz="1400" dirty="0">
                <a:solidFill>
                  <a:srgbClr val="C00000"/>
                </a:solidFill>
                <a:latin typeface="페이북 OTF Bold" panose="00000800000000000000" pitchFamily="50" charset="-127"/>
                <a:ea typeface="페이북 OTF Bold" panose="00000800000000000000" pitchFamily="50" charset="-127"/>
              </a:rPr>
              <a:t>                                                        </a:t>
            </a:r>
            <a:endParaRPr lang="en-US" altLang="ko-KR" sz="1400" dirty="0">
              <a:solidFill>
                <a:srgbClr val="C00000"/>
              </a:solidFill>
              <a:latin typeface="페이북 OTF Bold" panose="00000800000000000000" pitchFamily="50" charset="-127"/>
              <a:ea typeface="페이북 OTF Bold" panose="00000800000000000000" pitchFamily="50" charset="-127"/>
            </a:endParaRPr>
          </a:p>
          <a:p>
            <a:pPr lvl="0" latinLnBrk="1">
              <a:lnSpc>
                <a:spcPct val="107000"/>
              </a:lnSpc>
              <a:spcAft>
                <a:spcPts val="800"/>
              </a:spcAft>
            </a:pPr>
            <a:r>
              <a:rPr lang="en-US" altLang="ko-KR" sz="1400" dirty="0">
                <a:solidFill>
                  <a:srgbClr val="C00000"/>
                </a:solidFill>
                <a:latin typeface="페이북 OTF Bold" panose="00000800000000000000" pitchFamily="50" charset="-127"/>
                <a:ea typeface="페이북 OTF Bold" panose="00000800000000000000" pitchFamily="50" charset="-127"/>
              </a:rPr>
              <a:t>  	  </a:t>
            </a:r>
            <a:r>
              <a:rPr lang="en-US" altLang="ko-KR" sz="1400" dirty="0">
                <a:solidFill>
                  <a:srgbClr val="333333"/>
                </a:solidFill>
                <a:latin typeface="페이북 OTF Bold" panose="00000800000000000000" pitchFamily="50" charset="-127"/>
                <a:ea typeface="페이북 OTF Bold" panose="00000800000000000000" pitchFamily="50" charset="-127"/>
              </a:rPr>
              <a:t>3. company of the same family</a:t>
            </a:r>
          </a:p>
          <a:p>
            <a:pPr lvl="0" latinLnBrk="1">
              <a:lnSpc>
                <a:spcPct val="107000"/>
              </a:lnSpc>
              <a:spcAft>
                <a:spcPts val="800"/>
              </a:spcAft>
            </a:pPr>
            <a:r>
              <a:rPr lang="en-US" altLang="ko-KR" sz="100" b="0" i="0" dirty="0">
                <a:solidFill>
                  <a:srgbClr val="333333"/>
                </a:solidFill>
                <a:effectLst/>
                <a:latin typeface="페이북 OTF Bold" panose="00000800000000000000" pitchFamily="50" charset="-127"/>
                <a:ea typeface="페이북 OTF Bold" panose="00000800000000000000" pitchFamily="50" charset="-127"/>
              </a:rPr>
              <a:t> </a:t>
            </a:r>
          </a:p>
          <a:p>
            <a:pPr marL="285750" lvl="0" indent="-285750" latinLnBrk="1">
              <a:lnSpc>
                <a:spcPct val="107000"/>
              </a:lnSpc>
              <a:spcAft>
                <a:spcPts val="800"/>
              </a:spcAft>
              <a:buFont typeface="Wingdings" panose="05000000000000000000" pitchFamily="2" charset="2"/>
              <a:buChar char="è"/>
            </a:pPr>
            <a:r>
              <a:rPr lang="en-US" altLang="ko-KR" b="0" i="0" dirty="0">
                <a:solidFill>
                  <a:srgbClr val="333333"/>
                </a:solidFill>
                <a:effectLst/>
                <a:latin typeface="페이북 OTF Bold" panose="00000800000000000000" pitchFamily="50" charset="-127"/>
                <a:ea typeface="페이북 OTF Bold" panose="00000800000000000000" pitchFamily="50" charset="-127"/>
              </a:rPr>
              <a:t>The average number of times a month to attend job seeking study is </a:t>
            </a:r>
            <a:r>
              <a:rPr lang="en-US" altLang="ko-KR" b="0" i="0" dirty="0">
                <a:solidFill>
                  <a:srgbClr val="C00000"/>
                </a:solidFill>
                <a:effectLst/>
                <a:latin typeface="페이북 OTF Bold" panose="00000800000000000000" pitchFamily="50" charset="-127"/>
                <a:ea typeface="페이북 OTF Bold" panose="00000800000000000000" pitchFamily="50" charset="-127"/>
              </a:rPr>
              <a:t>6.9 times</a:t>
            </a:r>
            <a:r>
              <a:rPr lang="en-US" altLang="ko-KR" b="0" i="0" dirty="0">
                <a:solidFill>
                  <a:srgbClr val="333333"/>
                </a:solidFill>
                <a:effectLst/>
                <a:latin typeface="페이북 OTF Bold" panose="00000800000000000000" pitchFamily="50" charset="-127"/>
                <a:ea typeface="페이북 OTF Bold" panose="00000800000000000000" pitchFamily="50" charset="-127"/>
              </a:rPr>
              <a:t>.</a:t>
            </a:r>
          </a:p>
          <a:p>
            <a:pPr lvl="0" latinLnBrk="1">
              <a:lnSpc>
                <a:spcPct val="107000"/>
              </a:lnSpc>
              <a:spcAft>
                <a:spcPts val="800"/>
              </a:spcAft>
            </a:pPr>
            <a:r>
              <a:rPr lang="en-US" altLang="ko-KR" sz="300" dirty="0">
                <a:solidFill>
                  <a:srgbClr val="333333"/>
                </a:solidFill>
                <a:latin typeface="페이북 OTF Bold" panose="00000800000000000000" pitchFamily="50" charset="-127"/>
                <a:ea typeface="페이북 OTF Bold" panose="00000800000000000000" pitchFamily="50" charset="-127"/>
              </a:rPr>
              <a:t> </a:t>
            </a:r>
            <a:endParaRPr lang="en-US" altLang="ko-KR" sz="300" dirty="0">
              <a:solidFill>
                <a:srgbClr val="C00000"/>
              </a:solidFill>
              <a:latin typeface="페이북 OTF Bold" panose="00000800000000000000" pitchFamily="50" charset="-127"/>
              <a:ea typeface="페이북 OTF Bold" panose="00000800000000000000" pitchFamily="50" charset="-127"/>
            </a:endParaRPr>
          </a:p>
          <a:p>
            <a:pPr marL="285750" lvl="0" indent="-285750" latinLnBrk="1">
              <a:lnSpc>
                <a:spcPct val="107000"/>
              </a:lnSpc>
              <a:spcAft>
                <a:spcPts val="800"/>
              </a:spcAft>
              <a:buFont typeface="Wingdings" panose="05000000000000000000" pitchFamily="2" charset="2"/>
              <a:buChar char="è"/>
            </a:pPr>
            <a:r>
              <a:rPr lang="en-US" altLang="ko-KR" dirty="0">
                <a:latin typeface="페이북 OTF Bold" panose="00000800000000000000" pitchFamily="50" charset="-127"/>
                <a:ea typeface="페이북 OTF Bold" panose="00000800000000000000" pitchFamily="50" charset="-127"/>
              </a:rPr>
              <a:t>Existing job seeking study: It is inconvenient to check the progress in </a:t>
            </a:r>
            <a:r>
              <a:rPr lang="en-US" altLang="ko-KR" dirty="0">
                <a:solidFill>
                  <a:srgbClr val="C00000"/>
                </a:solidFill>
                <a:latin typeface="페이북 OTF Bold" panose="00000800000000000000" pitchFamily="50" charset="-127"/>
                <a:ea typeface="페이북 OTF Bold" panose="00000800000000000000" pitchFamily="50" charset="-127"/>
              </a:rPr>
              <a:t>real time</a:t>
            </a:r>
            <a:r>
              <a:rPr lang="en-US" altLang="ko-KR" dirty="0">
                <a:latin typeface="페이북 OTF Bold" panose="00000800000000000000" pitchFamily="50" charset="-127"/>
                <a:ea typeface="페이북 OTF Bold" panose="00000800000000000000" pitchFamily="50" charset="-127"/>
              </a:rPr>
              <a:t> after applying.</a:t>
            </a:r>
            <a:endParaRPr lang="en-US" altLang="ko-KR" dirty="0">
              <a:solidFill>
                <a:srgbClr val="333333"/>
              </a:solidFill>
              <a:latin typeface="페이북 OTF Bold" panose="00000800000000000000" pitchFamily="50" charset="-127"/>
              <a:ea typeface="페이북 OTF Bold" panose="00000800000000000000" pitchFamily="50" charset="-127"/>
            </a:endParaRPr>
          </a:p>
        </p:txBody>
      </p:sp>
      <p:pic>
        <p:nvPicPr>
          <p:cNvPr id="5" name="그림 4">
            <a:extLst>
              <a:ext uri="{FF2B5EF4-FFF2-40B4-BE49-F238E27FC236}">
                <a16:creationId xmlns:a16="http://schemas.microsoft.com/office/drawing/2014/main" id="{4DD26641-008F-4EBC-BFD8-9EE358B2C000}"/>
              </a:ext>
            </a:extLst>
          </p:cNvPr>
          <p:cNvPicPr>
            <a:picLocks noChangeAspect="1"/>
          </p:cNvPicPr>
          <p:nvPr/>
        </p:nvPicPr>
        <p:blipFill rotWithShape="1">
          <a:blip r:embed="rId6"/>
          <a:srcRect r="982" b="-5361"/>
          <a:stretch/>
        </p:blipFill>
        <p:spPr>
          <a:xfrm>
            <a:off x="406342" y="6425911"/>
            <a:ext cx="4964980" cy="299794"/>
          </a:xfrm>
          <a:prstGeom prst="rect">
            <a:avLst/>
          </a:prstGeom>
        </p:spPr>
      </p:pic>
    </p:spTree>
    <p:extLst>
      <p:ext uri="{BB962C8B-B14F-4D97-AF65-F5344CB8AC3E}">
        <p14:creationId xmlns:p14="http://schemas.microsoft.com/office/powerpoint/2010/main" val="1495479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14514"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#2.</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3495" y="284957"/>
            <a:ext cx="4724400" cy="584775"/>
          </a:xfrm>
          <a:prstGeom prst="rect">
            <a:avLst/>
          </a:prstGeom>
          <a:noFill/>
        </p:spPr>
        <p:txBody>
          <a:bodyPr wrap="square">
            <a:spAutoFit/>
          </a:bodyPr>
          <a:lstStyle/>
          <a:p>
            <a:r>
              <a:rPr lang="en-US" altLang="ko-KR" sz="3200" b="1" i="1" kern="0" dirty="0">
                <a:ln w="98425">
                  <a:solidFill>
                    <a:srgbClr val="462602"/>
                  </a:solidFill>
                </a:ln>
                <a:noFill/>
              </a:rPr>
              <a:t>Competitor Analysis</a:t>
            </a:r>
            <a:endParaRPr lang="ko-KR" altLang="en-US"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43341" y="267971"/>
            <a:ext cx="4996713" cy="584775"/>
          </a:xfrm>
          <a:prstGeom prst="rect">
            <a:avLst/>
          </a:prstGeom>
          <a:noFill/>
        </p:spPr>
        <p:txBody>
          <a:bodyPr wrap="square">
            <a:spAutoFit/>
          </a:bodyPr>
          <a:lstStyle/>
          <a:p>
            <a:r>
              <a:rPr lang="en-US" altLang="ko-KR" sz="3200" b="1" i="1" kern="0" dirty="0">
                <a:ln w="98425">
                  <a:noFill/>
                </a:ln>
                <a:solidFill>
                  <a:prstClr val="white"/>
                </a:solidFill>
              </a:rPr>
              <a:t>Competitor Analysis</a:t>
            </a:r>
            <a:endParaRPr lang="ko-KR" altLang="en-US" dirty="0">
              <a:ln w="98425">
                <a:noFill/>
              </a:ln>
              <a:solidFill>
                <a:prstClr val="white"/>
              </a:solidFill>
            </a:endParaRPr>
          </a:p>
        </p:txBody>
      </p:sp>
      <p:pic>
        <p:nvPicPr>
          <p:cNvPr id="34" name="그림 33">
            <a:extLst>
              <a:ext uri="{FF2B5EF4-FFF2-40B4-BE49-F238E27FC236}">
                <a16:creationId xmlns:a16="http://schemas.microsoft.com/office/drawing/2014/main" id="{1DC4EBA6-7AF0-4825-88F9-10695CB91B40}"/>
              </a:ext>
            </a:extLst>
          </p:cNvPr>
          <p:cNvPicPr>
            <a:picLocks noChangeAspect="1"/>
          </p:cNvPicPr>
          <p:nvPr/>
        </p:nvPicPr>
        <p:blipFill rotWithShape="1">
          <a:blip r:embed="rId3"/>
          <a:srcRect l="-1" t="4889" r="35" b="28956"/>
          <a:stretch/>
        </p:blipFill>
        <p:spPr>
          <a:xfrm>
            <a:off x="6455739" y="1959483"/>
            <a:ext cx="1767911" cy="2340481"/>
          </a:xfrm>
          <a:prstGeom prst="rect">
            <a:avLst/>
          </a:prstGeom>
        </p:spPr>
      </p:pic>
      <p:grpSp>
        <p:nvGrpSpPr>
          <p:cNvPr id="37" name="그룹 36">
            <a:extLst>
              <a:ext uri="{FF2B5EF4-FFF2-40B4-BE49-F238E27FC236}">
                <a16:creationId xmlns:a16="http://schemas.microsoft.com/office/drawing/2014/main" id="{D0250CD7-68DC-46A5-9BB9-CE90065411A0}"/>
              </a:ext>
            </a:extLst>
          </p:cNvPr>
          <p:cNvGrpSpPr/>
          <p:nvPr/>
        </p:nvGrpSpPr>
        <p:grpSpPr>
          <a:xfrm>
            <a:off x="460670" y="1563455"/>
            <a:ext cx="491320" cy="491320"/>
            <a:chOff x="4275943" y="1864159"/>
            <a:chExt cx="653616" cy="653616"/>
          </a:xfrm>
          <a:solidFill>
            <a:schemeClr val="accent4">
              <a:lumMod val="20000"/>
              <a:lumOff val="80000"/>
            </a:schemeClr>
          </a:solidFill>
        </p:grpSpPr>
        <p:sp>
          <p:nvSpPr>
            <p:cNvPr id="38" name="타원 37">
              <a:extLst>
                <a:ext uri="{FF2B5EF4-FFF2-40B4-BE49-F238E27FC236}">
                  <a16:creationId xmlns:a16="http://schemas.microsoft.com/office/drawing/2014/main" id="{F0511786-F41D-4C45-BE39-78D068DA55EB}"/>
                </a:ext>
              </a:extLst>
            </p:cNvPr>
            <p:cNvSpPr/>
            <p:nvPr/>
          </p:nvSpPr>
          <p:spPr>
            <a:xfrm>
              <a:off x="4275943" y="1864159"/>
              <a:ext cx="653616" cy="6536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46C2F55E-EC60-4643-A732-6058546AC8E2}"/>
                </a:ext>
              </a:extLst>
            </p:cNvPr>
            <p:cNvSpPr/>
            <p:nvPr/>
          </p:nvSpPr>
          <p:spPr>
            <a:xfrm rot="328042">
              <a:off x="4405925" y="2065785"/>
              <a:ext cx="393652" cy="330937"/>
            </a:xfrm>
            <a:custGeom>
              <a:avLst/>
              <a:gdLst>
                <a:gd name="connsiteX0" fmla="*/ 0 w 555674"/>
                <a:gd name="connsiteY0" fmla="*/ 189913 h 457199"/>
                <a:gd name="connsiteX1" fmla="*/ 267286 w 555674"/>
                <a:gd name="connsiteY1" fmla="*/ 457199 h 457199"/>
                <a:gd name="connsiteX2" fmla="*/ 555674 w 555674"/>
                <a:gd name="connsiteY2" fmla="*/ 0 h 457199"/>
              </a:gdLst>
              <a:ahLst/>
              <a:cxnLst>
                <a:cxn ang="0">
                  <a:pos x="connsiteX0" y="connsiteY0"/>
                </a:cxn>
                <a:cxn ang="0">
                  <a:pos x="connsiteX1" y="connsiteY1"/>
                </a:cxn>
                <a:cxn ang="0">
                  <a:pos x="connsiteX2" y="connsiteY2"/>
                </a:cxn>
              </a:cxnLst>
              <a:rect l="l" t="t" r="r" b="b"/>
              <a:pathLst>
                <a:path w="555674" h="457199">
                  <a:moveTo>
                    <a:pt x="0" y="189913"/>
                  </a:moveTo>
                  <a:lnTo>
                    <a:pt x="267286" y="457199"/>
                  </a:lnTo>
                  <a:lnTo>
                    <a:pt x="555674" y="0"/>
                  </a:lnTo>
                </a:path>
              </a:pathLst>
            </a:custGeom>
            <a:grp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 name="그림 39">
            <a:extLst>
              <a:ext uri="{FF2B5EF4-FFF2-40B4-BE49-F238E27FC236}">
                <a16:creationId xmlns:a16="http://schemas.microsoft.com/office/drawing/2014/main" id="{C6C44794-070D-4FCE-9298-9E3BE1658EA2}"/>
              </a:ext>
            </a:extLst>
          </p:cNvPr>
          <p:cNvPicPr/>
          <p:nvPr/>
        </p:nvPicPr>
        <p:blipFill>
          <a:blip r:embed="rId4"/>
          <a:stretch>
            <a:fillRect/>
          </a:stretch>
        </p:blipFill>
        <p:spPr>
          <a:xfrm>
            <a:off x="619028" y="2451685"/>
            <a:ext cx="2599055" cy="1430655"/>
          </a:xfrm>
          <a:prstGeom prst="rect">
            <a:avLst/>
          </a:prstGeom>
        </p:spPr>
      </p:pic>
      <p:pic>
        <p:nvPicPr>
          <p:cNvPr id="41" name="그림 40">
            <a:extLst>
              <a:ext uri="{FF2B5EF4-FFF2-40B4-BE49-F238E27FC236}">
                <a16:creationId xmlns:a16="http://schemas.microsoft.com/office/drawing/2014/main" id="{6DACA93E-A441-4F21-A856-5D3EF11638D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557154" y="2338621"/>
            <a:ext cx="2522220" cy="2053590"/>
          </a:xfrm>
          <a:prstGeom prst="rect">
            <a:avLst/>
          </a:prstGeom>
        </p:spPr>
      </p:pic>
      <p:grpSp>
        <p:nvGrpSpPr>
          <p:cNvPr id="45" name="그룹 44">
            <a:extLst>
              <a:ext uri="{FF2B5EF4-FFF2-40B4-BE49-F238E27FC236}">
                <a16:creationId xmlns:a16="http://schemas.microsoft.com/office/drawing/2014/main" id="{A775174D-0284-493D-BE94-381B535E889B}"/>
              </a:ext>
            </a:extLst>
          </p:cNvPr>
          <p:cNvGrpSpPr/>
          <p:nvPr/>
        </p:nvGrpSpPr>
        <p:grpSpPr>
          <a:xfrm>
            <a:off x="6272017" y="1563455"/>
            <a:ext cx="491320" cy="491320"/>
            <a:chOff x="4275943" y="1864159"/>
            <a:chExt cx="653616" cy="653616"/>
          </a:xfrm>
          <a:solidFill>
            <a:schemeClr val="accent4">
              <a:lumMod val="20000"/>
              <a:lumOff val="80000"/>
            </a:schemeClr>
          </a:solidFill>
        </p:grpSpPr>
        <p:sp>
          <p:nvSpPr>
            <p:cNvPr id="46" name="타원 45">
              <a:extLst>
                <a:ext uri="{FF2B5EF4-FFF2-40B4-BE49-F238E27FC236}">
                  <a16:creationId xmlns:a16="http://schemas.microsoft.com/office/drawing/2014/main" id="{057254A6-1BA0-4027-96AE-A4C818F7C450}"/>
                </a:ext>
              </a:extLst>
            </p:cNvPr>
            <p:cNvSpPr/>
            <p:nvPr/>
          </p:nvSpPr>
          <p:spPr>
            <a:xfrm>
              <a:off x="4275943" y="1864159"/>
              <a:ext cx="653616" cy="6536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46">
              <a:extLst>
                <a:ext uri="{FF2B5EF4-FFF2-40B4-BE49-F238E27FC236}">
                  <a16:creationId xmlns:a16="http://schemas.microsoft.com/office/drawing/2014/main" id="{E921C30B-A693-4AA8-BF78-93EE5574D38D}"/>
                </a:ext>
              </a:extLst>
            </p:cNvPr>
            <p:cNvSpPr/>
            <p:nvPr/>
          </p:nvSpPr>
          <p:spPr>
            <a:xfrm rot="328042">
              <a:off x="4405925" y="2065785"/>
              <a:ext cx="393652" cy="330937"/>
            </a:xfrm>
            <a:custGeom>
              <a:avLst/>
              <a:gdLst>
                <a:gd name="connsiteX0" fmla="*/ 0 w 555674"/>
                <a:gd name="connsiteY0" fmla="*/ 189913 h 457199"/>
                <a:gd name="connsiteX1" fmla="*/ 267286 w 555674"/>
                <a:gd name="connsiteY1" fmla="*/ 457199 h 457199"/>
                <a:gd name="connsiteX2" fmla="*/ 555674 w 555674"/>
                <a:gd name="connsiteY2" fmla="*/ 0 h 457199"/>
              </a:gdLst>
              <a:ahLst/>
              <a:cxnLst>
                <a:cxn ang="0">
                  <a:pos x="connsiteX0" y="connsiteY0"/>
                </a:cxn>
                <a:cxn ang="0">
                  <a:pos x="connsiteX1" y="connsiteY1"/>
                </a:cxn>
                <a:cxn ang="0">
                  <a:pos x="connsiteX2" y="connsiteY2"/>
                </a:cxn>
              </a:cxnLst>
              <a:rect l="l" t="t" r="r" b="b"/>
              <a:pathLst>
                <a:path w="555674" h="457199">
                  <a:moveTo>
                    <a:pt x="0" y="189913"/>
                  </a:moveTo>
                  <a:lnTo>
                    <a:pt x="267286" y="457199"/>
                  </a:lnTo>
                  <a:lnTo>
                    <a:pt x="555674" y="0"/>
                  </a:lnTo>
                </a:path>
              </a:pathLst>
            </a:custGeom>
            <a:grp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8" name="그림 47">
            <a:extLst>
              <a:ext uri="{FF2B5EF4-FFF2-40B4-BE49-F238E27FC236}">
                <a16:creationId xmlns:a16="http://schemas.microsoft.com/office/drawing/2014/main" id="{1F2F100B-E8C7-47A3-B4A8-F21658F3D659}"/>
              </a:ext>
            </a:extLst>
          </p:cNvPr>
          <p:cNvPicPr>
            <a:picLocks noChangeAspect="1"/>
          </p:cNvPicPr>
          <p:nvPr/>
        </p:nvPicPr>
        <p:blipFill rotWithShape="1">
          <a:blip r:embed="rId6"/>
          <a:srcRect l="-1" t="3860" r="-671" b="36106"/>
          <a:stretch/>
        </p:blipFill>
        <p:spPr>
          <a:xfrm>
            <a:off x="7084843" y="1674043"/>
            <a:ext cx="1859112" cy="2340480"/>
          </a:xfrm>
          <a:prstGeom prst="rect">
            <a:avLst/>
          </a:prstGeom>
        </p:spPr>
      </p:pic>
      <p:pic>
        <p:nvPicPr>
          <p:cNvPr id="49" name="그림 48">
            <a:extLst>
              <a:ext uri="{FF2B5EF4-FFF2-40B4-BE49-F238E27FC236}">
                <a16:creationId xmlns:a16="http://schemas.microsoft.com/office/drawing/2014/main" id="{809BFD5B-AEA7-4480-A869-3E58BED67BC3}"/>
              </a:ext>
            </a:extLst>
          </p:cNvPr>
          <p:cNvPicPr>
            <a:picLocks noChangeAspect="1"/>
          </p:cNvPicPr>
          <p:nvPr/>
        </p:nvPicPr>
        <p:blipFill>
          <a:blip r:embed="rId7"/>
          <a:stretch>
            <a:fillRect/>
          </a:stretch>
        </p:blipFill>
        <p:spPr>
          <a:xfrm>
            <a:off x="10029298" y="1419143"/>
            <a:ext cx="1859112" cy="2469626"/>
          </a:xfrm>
          <a:prstGeom prst="rect">
            <a:avLst/>
          </a:prstGeom>
        </p:spPr>
      </p:pic>
      <p:pic>
        <p:nvPicPr>
          <p:cNvPr id="63" name="그림 62">
            <a:extLst>
              <a:ext uri="{FF2B5EF4-FFF2-40B4-BE49-F238E27FC236}">
                <a16:creationId xmlns:a16="http://schemas.microsoft.com/office/drawing/2014/main" id="{27AC1008-B2DD-461F-9EC9-88793AB4EC08}"/>
              </a:ext>
            </a:extLst>
          </p:cNvPr>
          <p:cNvPicPr>
            <a:picLocks noChangeAspect="1"/>
          </p:cNvPicPr>
          <p:nvPr/>
        </p:nvPicPr>
        <p:blipFill>
          <a:blip r:embed="rId8"/>
          <a:stretch>
            <a:fillRect/>
          </a:stretch>
        </p:blipFill>
        <p:spPr>
          <a:xfrm>
            <a:off x="9193002" y="1909511"/>
            <a:ext cx="2297949" cy="2334815"/>
          </a:xfrm>
          <a:prstGeom prst="rect">
            <a:avLst/>
          </a:prstGeom>
        </p:spPr>
      </p:pic>
      <p:pic>
        <p:nvPicPr>
          <p:cNvPr id="64" name="그림 63">
            <a:extLst>
              <a:ext uri="{FF2B5EF4-FFF2-40B4-BE49-F238E27FC236}">
                <a16:creationId xmlns:a16="http://schemas.microsoft.com/office/drawing/2014/main" id="{1E00F5A5-3992-4B0C-8B4D-C895BEB2D082}"/>
              </a:ext>
            </a:extLst>
          </p:cNvPr>
          <p:cNvPicPr>
            <a:picLocks noChangeAspect="1"/>
          </p:cNvPicPr>
          <p:nvPr/>
        </p:nvPicPr>
        <p:blipFill>
          <a:blip r:embed="rId9"/>
          <a:stretch>
            <a:fillRect/>
          </a:stretch>
        </p:blipFill>
        <p:spPr>
          <a:xfrm>
            <a:off x="3755784" y="1909511"/>
            <a:ext cx="2533870" cy="1017358"/>
          </a:xfrm>
          <a:prstGeom prst="rect">
            <a:avLst/>
          </a:prstGeom>
        </p:spPr>
      </p:pic>
      <p:graphicFrame>
        <p:nvGraphicFramePr>
          <p:cNvPr id="66" name="표 36">
            <a:extLst>
              <a:ext uri="{FF2B5EF4-FFF2-40B4-BE49-F238E27FC236}">
                <a16:creationId xmlns:a16="http://schemas.microsoft.com/office/drawing/2014/main" id="{2A39E526-A73D-411D-9C79-ED1A1FD5F46A}"/>
              </a:ext>
            </a:extLst>
          </p:cNvPr>
          <p:cNvGraphicFramePr>
            <a:graphicFrameLocks noGrp="1"/>
          </p:cNvGraphicFramePr>
          <p:nvPr>
            <p:extLst>
              <p:ext uri="{D42A27DB-BD31-4B8C-83A1-F6EECF244321}">
                <p14:modId xmlns:p14="http://schemas.microsoft.com/office/powerpoint/2010/main" val="1184065430"/>
              </p:ext>
            </p:extLst>
          </p:nvPr>
        </p:nvGraphicFramePr>
        <p:xfrm>
          <a:off x="277091" y="4668634"/>
          <a:ext cx="11637817" cy="2048870"/>
        </p:xfrm>
        <a:graphic>
          <a:graphicData uri="http://schemas.openxmlformats.org/drawingml/2006/table">
            <a:tbl>
              <a:tblPr firstRow="1" bandRow="1">
                <a:tableStyleId>{C083E6E3-FA7D-4D7B-A595-EF9225AFEA82}</a:tableStyleId>
              </a:tblPr>
              <a:tblGrid>
                <a:gridCol w="1458441">
                  <a:extLst>
                    <a:ext uri="{9D8B030D-6E8A-4147-A177-3AD203B41FA5}">
                      <a16:colId xmlns:a16="http://schemas.microsoft.com/office/drawing/2014/main" val="2608721788"/>
                    </a:ext>
                  </a:extLst>
                </a:gridCol>
                <a:gridCol w="2544844">
                  <a:extLst>
                    <a:ext uri="{9D8B030D-6E8A-4147-A177-3AD203B41FA5}">
                      <a16:colId xmlns:a16="http://schemas.microsoft.com/office/drawing/2014/main" val="2860017388"/>
                    </a:ext>
                  </a:extLst>
                </a:gridCol>
                <a:gridCol w="2544844">
                  <a:extLst>
                    <a:ext uri="{9D8B030D-6E8A-4147-A177-3AD203B41FA5}">
                      <a16:colId xmlns:a16="http://schemas.microsoft.com/office/drawing/2014/main" val="1521280586"/>
                    </a:ext>
                  </a:extLst>
                </a:gridCol>
                <a:gridCol w="2544844">
                  <a:extLst>
                    <a:ext uri="{9D8B030D-6E8A-4147-A177-3AD203B41FA5}">
                      <a16:colId xmlns:a16="http://schemas.microsoft.com/office/drawing/2014/main" val="3050192102"/>
                    </a:ext>
                  </a:extLst>
                </a:gridCol>
                <a:gridCol w="2544844">
                  <a:extLst>
                    <a:ext uri="{9D8B030D-6E8A-4147-A177-3AD203B41FA5}">
                      <a16:colId xmlns:a16="http://schemas.microsoft.com/office/drawing/2014/main" val="2020390301"/>
                    </a:ext>
                  </a:extLst>
                </a:gridCol>
              </a:tblGrid>
              <a:tr h="585830">
                <a:tc>
                  <a:txBody>
                    <a:bodyPr/>
                    <a:lstStyle/>
                    <a:p>
                      <a:pPr algn="ctr" latinLnBrk="1"/>
                      <a:endParaRPr lang="ko-KR" altLang="en-US" b="1"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a:tc>
                <a:tc>
                  <a:txBody>
                    <a:bodyPr/>
                    <a:lstStyle/>
                    <a:p>
                      <a:pPr algn="ctr" latinLnBrk="1"/>
                      <a:r>
                        <a:rPr lang="en-US" altLang="ko-KR" sz="1400" dirty="0" err="1"/>
                        <a:t>Kakao</a:t>
                      </a:r>
                      <a:r>
                        <a:rPr lang="en-US" altLang="ko-KR" sz="1400" dirty="0"/>
                        <a:t> Talk open chat</a:t>
                      </a:r>
                      <a:endParaRPr lang="ko-KR" altLang="en-US" sz="1400"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anchor="ctr"/>
                </a:tc>
                <a:tc>
                  <a:txBody>
                    <a:bodyPr/>
                    <a:lstStyle/>
                    <a:p>
                      <a:pPr algn="ctr" latinLnBrk="1"/>
                      <a:r>
                        <a:rPr lang="en-US" altLang="ko-KR" sz="1400" dirty="0"/>
                        <a:t>Naver Cafe</a:t>
                      </a:r>
                    </a:p>
                    <a:p>
                      <a:pPr algn="ctr" latinLnBrk="1"/>
                      <a:r>
                        <a:rPr lang="en-US" altLang="ko-KR" sz="1400" dirty="0"/>
                        <a:t>(</a:t>
                      </a:r>
                      <a:r>
                        <a:rPr lang="ko-KR" altLang="en-US" sz="1400" dirty="0" err="1"/>
                        <a:t>독취사</a:t>
                      </a:r>
                      <a:r>
                        <a:rPr lang="en-US" altLang="ko-KR" sz="1400" dirty="0"/>
                        <a:t>, </a:t>
                      </a:r>
                      <a:r>
                        <a:rPr lang="ko-KR" altLang="en-US" sz="1400" dirty="0" err="1"/>
                        <a:t>스펙업</a:t>
                      </a:r>
                      <a:r>
                        <a:rPr lang="en-US" altLang="ko-KR" sz="1400" dirty="0"/>
                        <a:t>)</a:t>
                      </a:r>
                      <a:endParaRPr lang="ko-KR" altLang="en-US" sz="1400"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anchor="ctr"/>
                </a:tc>
                <a:tc>
                  <a:txBody>
                    <a:bodyPr/>
                    <a:lstStyle/>
                    <a:p>
                      <a:pPr algn="ctr" latinLnBrk="1"/>
                      <a:r>
                        <a:rPr lang="en-US" altLang="ko-KR" sz="1400" dirty="0"/>
                        <a:t>App</a:t>
                      </a:r>
                    </a:p>
                    <a:p>
                      <a:pPr algn="ctr" latinLnBrk="1"/>
                      <a:r>
                        <a:rPr lang="en-US" altLang="ko-KR" sz="1400" dirty="0"/>
                        <a:t>(</a:t>
                      </a:r>
                      <a:r>
                        <a:rPr lang="ko-KR" altLang="en-US" sz="1400" dirty="0" err="1"/>
                        <a:t>에브리타임</a:t>
                      </a:r>
                      <a:r>
                        <a:rPr lang="en-US" altLang="ko-KR" sz="1400" dirty="0"/>
                        <a:t>, </a:t>
                      </a:r>
                      <a:r>
                        <a:rPr lang="ko-KR" altLang="en-US" sz="1400" dirty="0" err="1"/>
                        <a:t>캠퍼스픽</a:t>
                      </a:r>
                      <a:r>
                        <a:rPr lang="en-US" altLang="ko-KR" sz="1400" dirty="0"/>
                        <a:t>)</a:t>
                      </a:r>
                      <a:endParaRPr lang="ko-KR" altLang="en-US" sz="1400"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anchor="ctr"/>
                </a:tc>
                <a:tc>
                  <a:txBody>
                    <a:bodyPr/>
                    <a:lstStyle/>
                    <a:p>
                      <a:pPr algn="ctr" latinLnBrk="1"/>
                      <a:r>
                        <a:rPr lang="en-US" altLang="ko-KR" sz="1400" dirty="0"/>
                        <a:t>Website</a:t>
                      </a:r>
                    </a:p>
                    <a:p>
                      <a:pPr algn="ctr" latinLnBrk="1"/>
                      <a:r>
                        <a:rPr lang="en-US" altLang="ko-KR" sz="1400" dirty="0"/>
                        <a:t>(</a:t>
                      </a:r>
                      <a:r>
                        <a:rPr lang="ko-KR" altLang="en-US" sz="1400" dirty="0"/>
                        <a:t>사람인</a:t>
                      </a:r>
                      <a:r>
                        <a:rPr lang="en-US" altLang="ko-KR" sz="1400" dirty="0"/>
                        <a:t>, </a:t>
                      </a:r>
                      <a:r>
                        <a:rPr lang="ko-KR" altLang="en-US" sz="1400" dirty="0" err="1"/>
                        <a:t>잡코리아</a:t>
                      </a:r>
                      <a:r>
                        <a:rPr lang="en-US" altLang="ko-KR" sz="1400" dirty="0"/>
                        <a:t>)</a:t>
                      </a:r>
                      <a:endParaRPr lang="ko-KR" altLang="en-US" sz="1400"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anchor="ctr"/>
                </a:tc>
                <a:extLst>
                  <a:ext uri="{0D108BD9-81ED-4DB2-BD59-A6C34878D82A}">
                    <a16:rowId xmlns:a16="http://schemas.microsoft.com/office/drawing/2014/main" val="4073823488"/>
                  </a:ext>
                </a:extLst>
              </a:tr>
              <a:tr h="604785">
                <a:tc>
                  <a:txBody>
                    <a:bodyPr/>
                    <a:lstStyle/>
                    <a:p>
                      <a:pPr algn="ctr" latinLnBrk="1"/>
                      <a:r>
                        <a:rPr lang="en-US" altLang="ko-KR" sz="1400" b="1" dirty="0"/>
                        <a:t>Main Function</a:t>
                      </a:r>
                      <a:endParaRPr lang="ko-KR" altLang="en-US" sz="14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txBody>
                  <a:tcPr anchor="ctr"/>
                </a:tc>
                <a:tc>
                  <a:txBody>
                    <a:bodyPr/>
                    <a:lstStyle/>
                    <a:p>
                      <a:pPr algn="ctr" latinLnBrk="1"/>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For mutual communication</a:t>
                      </a:r>
                    </a:p>
                  </a:txBody>
                  <a:tcPr anchor="ctr"/>
                </a:tc>
                <a:tc>
                  <a:txBody>
                    <a:bodyPr/>
                    <a:lstStyle/>
                    <a:p>
                      <a:pPr algn="ctr" latinLnBrk="1"/>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largest community</a:t>
                      </a:r>
                    </a:p>
                    <a:p>
                      <a:pPr algn="ctr" latinLnBrk="1"/>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Accumulated information/network</a:t>
                      </a:r>
                      <a:endParaRPr lang="ko-KR" altLang="en-US"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txBody>
                  <a:tcPr anchor="ctr"/>
                </a:tc>
                <a:tc>
                  <a:txBody>
                    <a:bodyPr/>
                    <a:lstStyle/>
                    <a:p>
                      <a:pPr algn="ctr" latinLnBrk="1"/>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Anonymity verified by the name of the university</a:t>
                      </a:r>
                    </a:p>
                    <a:p>
                      <a:pPr algn="ctr" latinLnBrk="1"/>
                      <a:r>
                        <a:rPr lang="en-US" altLang="ko-KR" sz="1200" dirty="0">
                          <a:solidFill>
                            <a:srgbClr val="C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Used book </a:t>
                      </a:r>
                      <a:r>
                        <a:rPr lang="en-US" altLang="ko-KR" sz="1200" dirty="0">
                          <a:solidFill>
                            <a:schemeClr val="tx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sale forum</a:t>
                      </a:r>
                      <a:endParaRPr lang="ko-KR" altLang="en-US" sz="1200" dirty="0">
                        <a:solidFill>
                          <a:schemeClr val="tx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txBody>
                  <a:tcPr anchor="ctr"/>
                </a:tc>
                <a:tc>
                  <a:txBody>
                    <a:bodyPr/>
                    <a:lstStyle/>
                    <a:p>
                      <a:pPr algn="ctr" latinLnBrk="1"/>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Search job opening</a:t>
                      </a:r>
                    </a:p>
                    <a:p>
                      <a:pPr algn="ctr" latinLnBrk="1"/>
                      <a:r>
                        <a:rPr lang="en-US" altLang="ko-KR" sz="1200" dirty="0">
                          <a:solidFill>
                            <a:srgbClr val="C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Interview &amp; company reviews </a:t>
                      </a:r>
                      <a:r>
                        <a:rPr lang="en-US" altLang="ko-KR" sz="1200" dirty="0">
                          <a:solidFill>
                            <a:schemeClr val="tx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can be viewed.</a:t>
                      </a:r>
                      <a:endParaRPr lang="ko-KR" altLang="en-US" sz="1200" dirty="0">
                        <a:solidFill>
                          <a:schemeClr val="tx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txBody>
                  <a:tcPr anchor="ctr"/>
                </a:tc>
                <a:extLst>
                  <a:ext uri="{0D108BD9-81ED-4DB2-BD59-A6C34878D82A}">
                    <a16:rowId xmlns:a16="http://schemas.microsoft.com/office/drawing/2014/main" val="597875422"/>
                  </a:ext>
                </a:extLst>
              </a:tr>
              <a:tr h="725411">
                <a:tc>
                  <a:txBody>
                    <a:bodyPr/>
                    <a:lstStyle/>
                    <a:p>
                      <a:pPr algn="ctr" latinLnBrk="1"/>
                      <a:r>
                        <a:rPr lang="en-US" altLang="ko-KR" sz="1400" b="1" dirty="0"/>
                        <a:t>Characteristic</a:t>
                      </a:r>
                      <a:endParaRPr lang="ko-KR" altLang="en-US" sz="1400" b="1"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txBody>
                  <a:tcPr anchor="ctr"/>
                </a:tc>
                <a:tc>
                  <a:txBody>
                    <a:bodyPr/>
                    <a:lstStyle/>
                    <a:p>
                      <a:pPr algn="ctr" latinLnBrk="1"/>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The purpose of the </a:t>
                      </a:r>
                      <a:r>
                        <a:rPr lang="en-US" altLang="ko-KR" sz="1200" dirty="0">
                          <a:solidFill>
                            <a:srgbClr val="C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chat is greater </a:t>
                      </a:r>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than the indiscriminate content/advertising recruitment</a:t>
                      </a:r>
                    </a:p>
                  </a:txBody>
                  <a:tcPr anchor="ctr"/>
                </a:tc>
                <a:tc>
                  <a:txBody>
                    <a:bodyPr/>
                    <a:lstStyle/>
                    <a:p>
                      <a:pPr algn="ctr" latinLnBrk="1"/>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Current recruitment status unknown</a:t>
                      </a:r>
                    </a:p>
                    <a:p>
                      <a:pPr algn="ctr" latinLnBrk="1"/>
                      <a:r>
                        <a:rPr lang="en-US" altLang="ko-KR" sz="1200" dirty="0">
                          <a:solidFill>
                            <a:srgbClr val="C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Complex participant invitation process</a:t>
                      </a:r>
                      <a:endParaRPr lang="ko-KR" altLang="en-US" sz="1200" dirty="0">
                        <a:solidFill>
                          <a:srgbClr val="C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txBody>
                  <a:tcPr anchor="ctr"/>
                </a:tc>
                <a:tc>
                  <a:txBody>
                    <a:bodyPr/>
                    <a:lstStyle/>
                    <a:p>
                      <a:pPr algn="ctr" latinLnBrk="1"/>
                      <a:r>
                        <a:rPr lang="en-US" altLang="ko-KR" sz="1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Only college students can participate</a:t>
                      </a:r>
                    </a:p>
                    <a:p>
                      <a:pPr algn="ctr" latinLnBrk="1"/>
                      <a:r>
                        <a:rPr lang="en-US" altLang="ko-KR" sz="1200" dirty="0">
                          <a:solidFill>
                            <a:srgbClr val="C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Location-based recruitment </a:t>
                      </a:r>
                      <a:r>
                        <a:rPr lang="en-US" altLang="ko-KR" sz="1200" dirty="0">
                          <a:solidFill>
                            <a:srgbClr val="462602"/>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available</a:t>
                      </a:r>
                      <a:endParaRPr lang="ko-KR" altLang="en-US" sz="1200" dirty="0">
                        <a:solidFill>
                          <a:srgbClr val="462602"/>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txBody>
                  <a:tcPr anchor="ctr"/>
                </a:tc>
                <a:tc>
                  <a:txBody>
                    <a:bodyPr/>
                    <a:lstStyle/>
                    <a:p>
                      <a:pPr algn="ctr" latinLnBrk="1"/>
                      <a:r>
                        <a:rPr lang="en-US" altLang="ko-KR" sz="1200" dirty="0">
                          <a:solidFill>
                            <a:srgbClr val="C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Department/Occupation </a:t>
                      </a:r>
                      <a:r>
                        <a:rPr lang="en-US" altLang="ko-KR" sz="1200" dirty="0">
                          <a:solidFill>
                            <a:srgbClr val="462602"/>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unknown</a:t>
                      </a:r>
                    </a:p>
                    <a:p>
                      <a:pPr algn="ctr" latinLnBrk="1"/>
                      <a:r>
                        <a:rPr lang="en-US" altLang="ko-KR" sz="1200" dirty="0">
                          <a:solidFill>
                            <a:srgbClr val="462602"/>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Limited to</a:t>
                      </a:r>
                      <a:r>
                        <a:rPr lang="en-US" altLang="ko-KR" sz="1200" dirty="0">
                          <a:solidFill>
                            <a:srgbClr val="C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public/major corporations</a:t>
                      </a:r>
                      <a:endParaRPr lang="ko-KR" altLang="en-US" sz="1200" dirty="0">
                        <a:solidFill>
                          <a:srgbClr val="C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txBody>
                  <a:tcPr anchor="ctr"/>
                </a:tc>
                <a:extLst>
                  <a:ext uri="{0D108BD9-81ED-4DB2-BD59-A6C34878D82A}">
                    <a16:rowId xmlns:a16="http://schemas.microsoft.com/office/drawing/2014/main" val="165258733"/>
                  </a:ext>
                </a:extLst>
              </a:tr>
            </a:tbl>
          </a:graphicData>
        </a:graphic>
      </p:graphicFrame>
      <p:grpSp>
        <p:nvGrpSpPr>
          <p:cNvPr id="55" name="그룹 54">
            <a:extLst>
              <a:ext uri="{FF2B5EF4-FFF2-40B4-BE49-F238E27FC236}">
                <a16:creationId xmlns:a16="http://schemas.microsoft.com/office/drawing/2014/main" id="{590548DE-A54C-41CE-A929-44BC25DBFB71}"/>
              </a:ext>
            </a:extLst>
          </p:cNvPr>
          <p:cNvGrpSpPr/>
          <p:nvPr/>
        </p:nvGrpSpPr>
        <p:grpSpPr>
          <a:xfrm>
            <a:off x="9081739" y="1546118"/>
            <a:ext cx="491320" cy="491320"/>
            <a:chOff x="4275943" y="1864159"/>
            <a:chExt cx="653616" cy="653616"/>
          </a:xfrm>
          <a:solidFill>
            <a:schemeClr val="accent4">
              <a:lumMod val="20000"/>
              <a:lumOff val="80000"/>
            </a:schemeClr>
          </a:solidFill>
        </p:grpSpPr>
        <p:sp>
          <p:nvSpPr>
            <p:cNvPr id="56" name="타원 55">
              <a:extLst>
                <a:ext uri="{FF2B5EF4-FFF2-40B4-BE49-F238E27FC236}">
                  <a16:creationId xmlns:a16="http://schemas.microsoft.com/office/drawing/2014/main" id="{B57DE986-4C0E-431E-9005-BCD63C772065}"/>
                </a:ext>
              </a:extLst>
            </p:cNvPr>
            <p:cNvSpPr/>
            <p:nvPr/>
          </p:nvSpPr>
          <p:spPr>
            <a:xfrm>
              <a:off x="4275943" y="1864159"/>
              <a:ext cx="653616" cy="6536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A12DBF96-4377-4D09-AE0A-D54CF7F6A2E8}"/>
                </a:ext>
              </a:extLst>
            </p:cNvPr>
            <p:cNvSpPr/>
            <p:nvPr/>
          </p:nvSpPr>
          <p:spPr>
            <a:xfrm rot="328042">
              <a:off x="4405925" y="2065785"/>
              <a:ext cx="393652" cy="330937"/>
            </a:xfrm>
            <a:custGeom>
              <a:avLst/>
              <a:gdLst>
                <a:gd name="connsiteX0" fmla="*/ 0 w 555674"/>
                <a:gd name="connsiteY0" fmla="*/ 189913 h 457199"/>
                <a:gd name="connsiteX1" fmla="*/ 267286 w 555674"/>
                <a:gd name="connsiteY1" fmla="*/ 457199 h 457199"/>
                <a:gd name="connsiteX2" fmla="*/ 555674 w 555674"/>
                <a:gd name="connsiteY2" fmla="*/ 0 h 457199"/>
              </a:gdLst>
              <a:ahLst/>
              <a:cxnLst>
                <a:cxn ang="0">
                  <a:pos x="connsiteX0" y="connsiteY0"/>
                </a:cxn>
                <a:cxn ang="0">
                  <a:pos x="connsiteX1" y="connsiteY1"/>
                </a:cxn>
                <a:cxn ang="0">
                  <a:pos x="connsiteX2" y="connsiteY2"/>
                </a:cxn>
              </a:cxnLst>
              <a:rect l="l" t="t" r="r" b="b"/>
              <a:pathLst>
                <a:path w="555674" h="457199">
                  <a:moveTo>
                    <a:pt x="0" y="189913"/>
                  </a:moveTo>
                  <a:lnTo>
                    <a:pt x="267286" y="457199"/>
                  </a:lnTo>
                  <a:lnTo>
                    <a:pt x="555674" y="0"/>
                  </a:lnTo>
                </a:path>
              </a:pathLst>
            </a:custGeom>
            <a:grp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그룹 41">
            <a:extLst>
              <a:ext uri="{FF2B5EF4-FFF2-40B4-BE49-F238E27FC236}">
                <a16:creationId xmlns:a16="http://schemas.microsoft.com/office/drawing/2014/main" id="{5DBC738B-9AAE-4686-B627-E90CB503980F}"/>
              </a:ext>
            </a:extLst>
          </p:cNvPr>
          <p:cNvGrpSpPr/>
          <p:nvPr/>
        </p:nvGrpSpPr>
        <p:grpSpPr>
          <a:xfrm>
            <a:off x="3389122" y="1563455"/>
            <a:ext cx="491320" cy="491320"/>
            <a:chOff x="4275943" y="1864159"/>
            <a:chExt cx="653616" cy="653616"/>
          </a:xfrm>
          <a:solidFill>
            <a:schemeClr val="accent4">
              <a:lumMod val="20000"/>
              <a:lumOff val="80000"/>
            </a:schemeClr>
          </a:solidFill>
        </p:grpSpPr>
        <p:sp>
          <p:nvSpPr>
            <p:cNvPr id="43" name="타원 42">
              <a:extLst>
                <a:ext uri="{FF2B5EF4-FFF2-40B4-BE49-F238E27FC236}">
                  <a16:creationId xmlns:a16="http://schemas.microsoft.com/office/drawing/2014/main" id="{12376290-AFB4-47A5-B4F2-FF55C00589B8}"/>
                </a:ext>
              </a:extLst>
            </p:cNvPr>
            <p:cNvSpPr/>
            <p:nvPr/>
          </p:nvSpPr>
          <p:spPr>
            <a:xfrm>
              <a:off x="4275943" y="1864159"/>
              <a:ext cx="653616" cy="6536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자유형: 도형 43">
              <a:extLst>
                <a:ext uri="{FF2B5EF4-FFF2-40B4-BE49-F238E27FC236}">
                  <a16:creationId xmlns:a16="http://schemas.microsoft.com/office/drawing/2014/main" id="{219E1298-FEA8-4094-9594-CABF2FEB234A}"/>
                </a:ext>
              </a:extLst>
            </p:cNvPr>
            <p:cNvSpPr/>
            <p:nvPr/>
          </p:nvSpPr>
          <p:spPr>
            <a:xfrm rot="328042">
              <a:off x="4405925" y="2065785"/>
              <a:ext cx="393652" cy="330937"/>
            </a:xfrm>
            <a:custGeom>
              <a:avLst/>
              <a:gdLst>
                <a:gd name="connsiteX0" fmla="*/ 0 w 555674"/>
                <a:gd name="connsiteY0" fmla="*/ 189913 h 457199"/>
                <a:gd name="connsiteX1" fmla="*/ 267286 w 555674"/>
                <a:gd name="connsiteY1" fmla="*/ 457199 h 457199"/>
                <a:gd name="connsiteX2" fmla="*/ 555674 w 555674"/>
                <a:gd name="connsiteY2" fmla="*/ 0 h 457199"/>
              </a:gdLst>
              <a:ahLst/>
              <a:cxnLst>
                <a:cxn ang="0">
                  <a:pos x="connsiteX0" y="connsiteY0"/>
                </a:cxn>
                <a:cxn ang="0">
                  <a:pos x="connsiteX1" y="connsiteY1"/>
                </a:cxn>
                <a:cxn ang="0">
                  <a:pos x="connsiteX2" y="connsiteY2"/>
                </a:cxn>
              </a:cxnLst>
              <a:rect l="l" t="t" r="r" b="b"/>
              <a:pathLst>
                <a:path w="555674" h="457199">
                  <a:moveTo>
                    <a:pt x="0" y="189913"/>
                  </a:moveTo>
                  <a:lnTo>
                    <a:pt x="267286" y="457199"/>
                  </a:lnTo>
                  <a:lnTo>
                    <a:pt x="555674" y="0"/>
                  </a:lnTo>
                </a:path>
              </a:pathLst>
            </a:custGeom>
            <a:grp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0807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14514"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#3.</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18165" y="221174"/>
            <a:ext cx="8214648" cy="584775"/>
          </a:xfrm>
          <a:prstGeom prst="rect">
            <a:avLst/>
          </a:prstGeom>
          <a:noFill/>
        </p:spPr>
        <p:txBody>
          <a:bodyPr wrap="square">
            <a:spAutoFit/>
          </a:bodyPr>
          <a:lstStyle/>
          <a:p>
            <a:r>
              <a:rPr lang="en-US" altLang="ko-KR" sz="3200" b="1" i="1" kern="0" dirty="0">
                <a:ln w="98425">
                  <a:solidFill>
                    <a:srgbClr val="462602"/>
                  </a:solidFill>
                </a:ln>
                <a:noFill/>
              </a:rPr>
              <a:t>Current Landscape(problem) Analysis</a:t>
            </a: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18545" y="238295"/>
            <a:ext cx="7541448" cy="584775"/>
          </a:xfrm>
          <a:prstGeom prst="rect">
            <a:avLst/>
          </a:prstGeom>
          <a:noFill/>
        </p:spPr>
        <p:txBody>
          <a:bodyPr wrap="square">
            <a:spAutoFit/>
          </a:bodyPr>
          <a:lstStyle/>
          <a:p>
            <a:r>
              <a:rPr lang="en-US" altLang="ko-KR" sz="3200" b="1" i="1" kern="0" dirty="0">
                <a:ln w="98425">
                  <a:noFill/>
                </a:ln>
                <a:solidFill>
                  <a:prstClr val="white"/>
                </a:solidFill>
              </a:rPr>
              <a:t>Current Landscape(problem)</a:t>
            </a:r>
            <a:r>
              <a:rPr lang="ko-KR" altLang="en-US" sz="3200" b="1" i="1" kern="0" dirty="0">
                <a:ln w="98425">
                  <a:noFill/>
                </a:ln>
                <a:solidFill>
                  <a:prstClr val="white"/>
                </a:solidFill>
              </a:rPr>
              <a:t> </a:t>
            </a:r>
            <a:r>
              <a:rPr lang="en-US" altLang="ko-KR" sz="3200" b="1" i="1" kern="0" dirty="0">
                <a:ln w="98425">
                  <a:noFill/>
                </a:ln>
                <a:solidFill>
                  <a:prstClr val="white"/>
                </a:solidFill>
              </a:rPr>
              <a:t>Analysis</a:t>
            </a:r>
            <a:endParaRPr lang="ko-KR" altLang="en-US" dirty="0">
              <a:ln w="98425">
                <a:noFill/>
              </a:ln>
              <a:solidFill>
                <a:prstClr val="white"/>
              </a:solidFill>
            </a:endParaRPr>
          </a:p>
        </p:txBody>
      </p:sp>
      <p:graphicFrame>
        <p:nvGraphicFramePr>
          <p:cNvPr id="28" name="Google Shape;213;p8">
            <a:extLst>
              <a:ext uri="{FF2B5EF4-FFF2-40B4-BE49-F238E27FC236}">
                <a16:creationId xmlns:a16="http://schemas.microsoft.com/office/drawing/2014/main" id="{C7B63808-0F33-46C4-88AF-37579A5D94CB}"/>
              </a:ext>
            </a:extLst>
          </p:cNvPr>
          <p:cNvGraphicFramePr/>
          <p:nvPr>
            <p:extLst>
              <p:ext uri="{D42A27DB-BD31-4B8C-83A1-F6EECF244321}">
                <p14:modId xmlns:p14="http://schemas.microsoft.com/office/powerpoint/2010/main" val="2890696503"/>
              </p:ext>
            </p:extLst>
          </p:nvPr>
        </p:nvGraphicFramePr>
        <p:xfrm>
          <a:off x="508918" y="1210785"/>
          <a:ext cx="11439242" cy="5419125"/>
        </p:xfrm>
        <a:graphic>
          <a:graphicData uri="http://schemas.openxmlformats.org/drawingml/2006/table">
            <a:tbl>
              <a:tblPr>
                <a:tableStyleId>{8EC20E35-A176-4012-BC5E-935CFFF8708E}</a:tableStyleId>
              </a:tblPr>
              <a:tblGrid>
                <a:gridCol w="1293154">
                  <a:extLst>
                    <a:ext uri="{9D8B030D-6E8A-4147-A177-3AD203B41FA5}">
                      <a16:colId xmlns:a16="http://schemas.microsoft.com/office/drawing/2014/main" val="20000"/>
                    </a:ext>
                  </a:extLst>
                </a:gridCol>
                <a:gridCol w="3091870">
                  <a:extLst>
                    <a:ext uri="{9D8B030D-6E8A-4147-A177-3AD203B41FA5}">
                      <a16:colId xmlns:a16="http://schemas.microsoft.com/office/drawing/2014/main" val="20001"/>
                    </a:ext>
                  </a:extLst>
                </a:gridCol>
                <a:gridCol w="7054218">
                  <a:extLst>
                    <a:ext uri="{9D8B030D-6E8A-4147-A177-3AD203B41FA5}">
                      <a16:colId xmlns:a16="http://schemas.microsoft.com/office/drawing/2014/main" val="20002"/>
                    </a:ext>
                  </a:extLst>
                </a:gridCol>
              </a:tblGrid>
              <a:tr h="360000">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ctr" rtl="0">
                        <a:lnSpc>
                          <a:spcPct val="160000"/>
                        </a:lnSpc>
                        <a:spcBef>
                          <a:spcPts val="0"/>
                        </a:spcBef>
                        <a:spcAft>
                          <a:spcPts val="0"/>
                        </a:spcAft>
                        <a:buNone/>
                      </a:pPr>
                      <a:r>
                        <a:rPr lang="ko-KR" altLang="en-US" sz="1050" b="1" u="none" strike="noStrike" cap="none" dirty="0">
                          <a:solidFill>
                            <a:srgbClr val="000000"/>
                          </a:solidFill>
                          <a:latin typeface="페이북 OTF Bold" panose="00000800000000000000" pitchFamily="50" charset="-127"/>
                          <a:ea typeface="페이북 OTF Bold" panose="00000800000000000000" pitchFamily="50" charset="-127"/>
                          <a:sym typeface="Malgun Gothic"/>
                        </a:rPr>
                        <a:t> </a:t>
                      </a:r>
                      <a:endParaRPr lang="ko-KR" altLang="en-US" sz="2400" dirty="0">
                        <a:latin typeface="페이북 OTF Bold" panose="00000800000000000000" pitchFamily="50" charset="-127"/>
                        <a:ea typeface="페이북 OTF Bold" panose="00000800000000000000" pitchFamily="50" charset="-127"/>
                      </a:endParaRPr>
                    </a:p>
                  </a:txBody>
                  <a:tcPr marL="36000" marR="36000" marT="8575" marB="8575" anchor="ctr">
                    <a:solidFill>
                      <a:schemeClr val="accent4">
                        <a:lumMod val="20000"/>
                        <a:lumOff val="80000"/>
                      </a:schemeClr>
                    </a:solidFill>
                  </a:tcP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ctr" rtl="0">
                        <a:lnSpc>
                          <a:spcPct val="160000"/>
                        </a:lnSpc>
                        <a:spcBef>
                          <a:spcPts val="0"/>
                        </a:spcBef>
                        <a:spcAft>
                          <a:spcPts val="0"/>
                        </a:spcAft>
                        <a:buNone/>
                      </a:pPr>
                      <a:r>
                        <a:rPr lang="en-US" altLang="ko-KR" sz="1200" b="1"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Function</a:t>
                      </a:r>
                      <a:endParaRPr sz="3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txBody>
                  <a:tcPr marL="36000" marR="36000" marT="8575" marB="8575" anchor="ctr">
                    <a:solidFill>
                      <a:schemeClr val="accent4">
                        <a:lumMod val="20000"/>
                        <a:lumOff val="80000"/>
                      </a:schemeClr>
                    </a:solidFill>
                  </a:tcP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ctr" rtl="0">
                        <a:lnSpc>
                          <a:spcPct val="160000"/>
                        </a:lnSpc>
                        <a:spcBef>
                          <a:spcPts val="0"/>
                        </a:spcBef>
                        <a:spcAft>
                          <a:spcPts val="0"/>
                        </a:spcAft>
                        <a:buNone/>
                      </a:pPr>
                      <a:r>
                        <a:rPr lang="en-US" sz="1200" b="1"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Description</a:t>
                      </a:r>
                      <a:endParaRPr sz="32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txBody>
                  <a:tcPr marL="36000" marR="36000" marT="8575" marB="8575" anchor="ctr">
                    <a:solidFill>
                      <a:schemeClr val="accent4">
                        <a:lumMod val="20000"/>
                        <a:lumOff val="80000"/>
                      </a:schemeClr>
                    </a:solidFill>
                  </a:tcPr>
                </a:tc>
                <a:extLst>
                  <a:ext uri="{0D108BD9-81ED-4DB2-BD59-A6C34878D82A}">
                    <a16:rowId xmlns:a16="http://schemas.microsoft.com/office/drawing/2014/main" val="10000"/>
                  </a:ext>
                </a:extLst>
              </a:tr>
              <a:tr h="620197">
                <a:tc rowSpan="8">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ctr" rtl="0">
                        <a:lnSpc>
                          <a:spcPct val="160000"/>
                        </a:lnSpc>
                        <a:spcBef>
                          <a:spcPts val="0"/>
                        </a:spcBef>
                        <a:spcAft>
                          <a:spcPts val="0"/>
                        </a:spcAft>
                        <a:buNone/>
                      </a:pPr>
                      <a:r>
                        <a:rPr lang="en-US" altLang="ko-KR" sz="1200" b="1" u="none" strike="noStrike" cap="none" dirty="0">
                          <a:solidFill>
                            <a:schemeClr val="tx1"/>
                          </a:solidFill>
                          <a:latin typeface="페이북 OTF Bold" panose="00000800000000000000" pitchFamily="50" charset="-127"/>
                          <a:ea typeface="페이북 OTF Bold" panose="00000800000000000000" pitchFamily="50" charset="-127"/>
                          <a:sym typeface="Malgun Gothic"/>
                        </a:rPr>
                        <a:t>User</a:t>
                      </a:r>
                    </a:p>
                    <a:p>
                      <a:pPr marL="0" marR="0" lvl="0" indent="0" algn="ctr" rtl="0">
                        <a:lnSpc>
                          <a:spcPct val="160000"/>
                        </a:lnSpc>
                        <a:spcBef>
                          <a:spcPts val="0"/>
                        </a:spcBef>
                        <a:spcAft>
                          <a:spcPts val="0"/>
                        </a:spcAft>
                        <a:buNone/>
                      </a:pPr>
                      <a:r>
                        <a:rPr lang="en-US" altLang="ko-KR" sz="1200" b="1" u="none" strike="noStrike" cap="none" dirty="0">
                          <a:solidFill>
                            <a:schemeClr val="tx1"/>
                          </a:solidFill>
                          <a:latin typeface="페이북 OTF Bold" panose="00000800000000000000" pitchFamily="50" charset="-127"/>
                          <a:ea typeface="페이북 OTF Bold" panose="00000800000000000000" pitchFamily="50" charset="-127"/>
                          <a:sym typeface="Malgun Gothic"/>
                        </a:rPr>
                        <a:t>requirements</a:t>
                      </a:r>
                      <a:endParaRPr sz="3200" b="1" dirty="0">
                        <a:solidFill>
                          <a:schemeClr val="tx1"/>
                        </a:solidFill>
                        <a:latin typeface="페이북 OTF Bold" panose="00000800000000000000" pitchFamily="50" charset="-127"/>
                        <a:ea typeface="페이북 OTF Bold" panose="00000800000000000000" pitchFamily="50" charset="-127"/>
                      </a:endParaRPr>
                    </a:p>
                  </a:txBody>
                  <a:tcPr marL="36000" marR="36000" marT="8575" marB="8575" anchor="ct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ctr" rtl="0">
                        <a:lnSpc>
                          <a:spcPct val="160000"/>
                        </a:lnSpc>
                        <a:spcBef>
                          <a:spcPts val="0"/>
                        </a:spcBef>
                        <a:spcAft>
                          <a:spcPts val="0"/>
                        </a:spcAft>
                        <a:buNone/>
                      </a:pPr>
                      <a:r>
                        <a:rPr lang="en-US" altLang="ko-KR" sz="1000" b="0" dirty="0">
                          <a:latin typeface="페이북 OTF Bold" panose="00000800000000000000" pitchFamily="50" charset="-127"/>
                          <a:ea typeface="페이북 OTF Bold" panose="00000800000000000000" pitchFamily="50" charset="-127"/>
                          <a:cs typeface="Microsoft GothicNeo Light" panose="020B0300000101010101" pitchFamily="50" charset="-127"/>
                        </a:rPr>
                        <a:t>Offline job seeking study</a:t>
                      </a:r>
                      <a:endParaRPr lang="ko-KR" altLang="en-US" sz="1000" b="0"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marL="36000" marR="36000" marT="8575" marB="8575" anchor="ctr">
                    <a:solidFill>
                      <a:schemeClr val="bg1">
                        <a:lumMod val="95000"/>
                      </a:schemeClr>
                    </a:solidFill>
                  </a:tcP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just" rtl="0">
                        <a:lnSpc>
                          <a:spcPct val="160000"/>
                        </a:lnSpc>
                        <a:spcBef>
                          <a:spcPts val="0"/>
                        </a:spcBef>
                        <a:spcAft>
                          <a:spcPts val="0"/>
                        </a:spcAft>
                        <a:buNone/>
                      </a:pPr>
                      <a:r>
                        <a:rPr lang="en-US" altLang="ko-KR"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On account of the sharpest drop as the coronavirus pandemic hammered job markets, many job seekers want to enter the </a:t>
                      </a:r>
                      <a:r>
                        <a:rPr lang="en-US" altLang="ko-KR" sz="1000" b="0" dirty="0">
                          <a:latin typeface="페이북 OTF Bold" panose="00000800000000000000" pitchFamily="50" charset="-127"/>
                          <a:ea typeface="페이북 OTF Bold" panose="00000800000000000000" pitchFamily="50" charset="-127"/>
                          <a:cs typeface="Microsoft GothicNeo Light" panose="020B0300000101010101" pitchFamily="50" charset="-127"/>
                        </a:rPr>
                        <a:t>job seeking study </a:t>
                      </a:r>
                      <a:r>
                        <a:rPr lang="en-US" altLang="ko-KR"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-&gt; Tendency to still prefer face-to-face job seeking study.</a:t>
                      </a:r>
                      <a:endParaRPr lang="ko-KR" altLang="en-US"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endParaRPr>
                    </a:p>
                  </a:txBody>
                  <a:tcPr marL="36000" marR="36000" marT="8575" marB="8575" anchor="ctr">
                    <a:solidFill>
                      <a:schemeClr val="bg1">
                        <a:lumMod val="95000"/>
                      </a:schemeClr>
                    </a:solidFill>
                  </a:tcPr>
                </a:tc>
                <a:extLst>
                  <a:ext uri="{0D108BD9-81ED-4DB2-BD59-A6C34878D82A}">
                    <a16:rowId xmlns:a16="http://schemas.microsoft.com/office/drawing/2014/main" val="10001"/>
                  </a:ext>
                </a:extLst>
              </a:tr>
              <a:tr h="620197">
                <a:tc vMerge="1">
                  <a:txBody>
                    <a:bodyPr/>
                    <a:lstStyle/>
                    <a:p>
                      <a:endParaRPr lang="ko-KR"/>
                    </a:p>
                  </a:txBody>
                  <a:tcP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ctr" rtl="0">
                        <a:lnSpc>
                          <a:spcPct val="160000"/>
                        </a:lnSpc>
                        <a:spcBef>
                          <a:spcPts val="0"/>
                        </a:spcBef>
                        <a:spcAft>
                          <a:spcPts val="0"/>
                        </a:spcAft>
                        <a:buNone/>
                      </a:pPr>
                      <a:r>
                        <a:rPr lang="en-US" altLang="ko-KR" sz="1000" b="0" dirty="0">
                          <a:latin typeface="페이북 OTF Bold" panose="00000800000000000000" pitchFamily="50" charset="-127"/>
                          <a:ea typeface="페이북 OTF Bold" panose="00000800000000000000" pitchFamily="50" charset="-127"/>
                          <a:cs typeface="Microsoft GothicNeo Light" panose="020B0300000101010101" pitchFamily="50" charset="-127"/>
                        </a:rPr>
                        <a:t>Prefer mobile channels</a:t>
                      </a:r>
                      <a:endParaRPr lang="ko-KR" altLang="en-US" sz="1000" b="0"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marL="36000" marR="36000" marT="8575" marB="8575" anchor="ctr">
                    <a:solidFill>
                      <a:schemeClr val="bg1"/>
                    </a:solidFill>
                  </a:tcP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just" rtl="0">
                        <a:lnSpc>
                          <a:spcPct val="160000"/>
                        </a:lnSpc>
                        <a:spcBef>
                          <a:spcPts val="0"/>
                        </a:spcBef>
                        <a:spcAft>
                          <a:spcPts val="0"/>
                        </a:spcAft>
                        <a:buNone/>
                      </a:pPr>
                      <a:r>
                        <a:rPr lang="en-US" altLang="ko-KR"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Generation Z mainly use mobile channels to search for jobs.</a:t>
                      </a:r>
                      <a:endParaRPr lang="ko-KR" altLang="en-US"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endParaRPr>
                    </a:p>
                  </a:txBody>
                  <a:tcPr marL="36000" marR="36000" marT="8575" marB="8575" anchor="ctr">
                    <a:solidFill>
                      <a:schemeClr val="bg1"/>
                    </a:solidFill>
                  </a:tcPr>
                </a:tc>
                <a:extLst>
                  <a:ext uri="{0D108BD9-81ED-4DB2-BD59-A6C34878D82A}">
                    <a16:rowId xmlns:a16="http://schemas.microsoft.com/office/drawing/2014/main" val="10002"/>
                  </a:ext>
                </a:extLst>
              </a:tr>
              <a:tr h="620197">
                <a:tc vMerge="1">
                  <a:txBody>
                    <a:bodyPr/>
                    <a:lstStyle/>
                    <a:p>
                      <a:endParaRPr lang="ko-KR"/>
                    </a:p>
                  </a:txBody>
                  <a:tcP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ctr" rtl="0">
                        <a:lnSpc>
                          <a:spcPct val="160000"/>
                        </a:lnSpc>
                        <a:spcBef>
                          <a:spcPts val="0"/>
                        </a:spcBef>
                        <a:spcAft>
                          <a:spcPts val="0"/>
                        </a:spcAft>
                        <a:buNone/>
                      </a:pPr>
                      <a:r>
                        <a:rPr lang="en-US" altLang="ko-KR" sz="1000" b="0" dirty="0">
                          <a:latin typeface="페이북 OTF Bold" panose="00000800000000000000" pitchFamily="50" charset="-127"/>
                          <a:ea typeface="페이북 OTF Bold" panose="00000800000000000000" pitchFamily="50" charset="-127"/>
                          <a:cs typeface="Microsoft GothicNeo Light" panose="020B0300000101010101" pitchFamily="50" charset="-127"/>
                        </a:rPr>
                        <a:t>Near location</a:t>
                      </a:r>
                      <a:endParaRPr lang="ko-KR" altLang="en-US" sz="1000" b="0"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marL="36000" marR="36000" marT="8575" marB="8575" anchor="ctr">
                    <a:solidFill>
                      <a:schemeClr val="bg1">
                        <a:lumMod val="95000"/>
                      </a:schemeClr>
                    </a:solidFill>
                  </a:tcP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just" rtl="0">
                        <a:lnSpc>
                          <a:spcPct val="160000"/>
                        </a:lnSpc>
                        <a:spcBef>
                          <a:spcPts val="0"/>
                        </a:spcBef>
                        <a:spcAft>
                          <a:spcPts val="0"/>
                        </a:spcAft>
                        <a:buNone/>
                      </a:pPr>
                      <a:r>
                        <a:rPr lang="en-US" altLang="ko-KR" sz="1000" u="none" strike="noStrike" cap="none" dirty="0">
                          <a:solidFill>
                            <a:schemeClr val="tx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Many </a:t>
                      </a:r>
                      <a:r>
                        <a:rPr lang="en-US" altLang="ko-KR" sz="1000" b="0" dirty="0">
                          <a:latin typeface="페이북 OTF Bold" panose="00000800000000000000" pitchFamily="50" charset="-127"/>
                          <a:ea typeface="페이북 OTF Bold" panose="00000800000000000000" pitchFamily="50" charset="-127"/>
                          <a:cs typeface="Microsoft GothicNeo Light" panose="020B0300000101010101" pitchFamily="50" charset="-127"/>
                        </a:rPr>
                        <a:t>job seeking </a:t>
                      </a:r>
                      <a:r>
                        <a:rPr lang="en-US" altLang="ko-KR" sz="1000" u="none" strike="noStrike" cap="none" dirty="0">
                          <a:solidFill>
                            <a:schemeClr val="tx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study administers give up study due to restrictions on where participants live.</a:t>
                      </a:r>
                      <a:endParaRPr lang="ko-KR" altLang="en-US" sz="1000" u="none" strike="noStrike" cap="none" dirty="0">
                        <a:solidFill>
                          <a:schemeClr val="tx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endParaRPr>
                    </a:p>
                  </a:txBody>
                  <a:tcPr marL="36000" marR="36000" marT="8575" marB="8575" anchor="ctr">
                    <a:solidFill>
                      <a:schemeClr val="bg1">
                        <a:lumMod val="95000"/>
                      </a:schemeClr>
                    </a:solidFill>
                  </a:tcPr>
                </a:tc>
                <a:extLst>
                  <a:ext uri="{0D108BD9-81ED-4DB2-BD59-A6C34878D82A}">
                    <a16:rowId xmlns:a16="http://schemas.microsoft.com/office/drawing/2014/main" val="10004"/>
                  </a:ext>
                </a:extLst>
              </a:tr>
              <a:tr h="620197">
                <a:tc vMerge="1">
                  <a:txBody>
                    <a:bodyPr/>
                    <a:lstStyle/>
                    <a:p>
                      <a:pPr latinLnBrk="1"/>
                      <a:endParaRPr lang="ko-KR" altLang="en-US"/>
                    </a:p>
                  </a:txBody>
                  <a:tcPr/>
                </a:tc>
                <a:tc>
                  <a:txBody>
                    <a:bodyPr/>
                    <a:lstStyle/>
                    <a:p>
                      <a:pPr marL="0" marR="0" lvl="0" indent="0" algn="ctr" rtl="0">
                        <a:lnSpc>
                          <a:spcPct val="160000"/>
                        </a:lnSpc>
                        <a:spcBef>
                          <a:spcPts val="0"/>
                        </a:spcBef>
                        <a:spcAft>
                          <a:spcPts val="0"/>
                        </a:spcAft>
                        <a:buNone/>
                      </a:pPr>
                      <a:r>
                        <a:rPr lang="en-US" altLang="ko-KR" sz="1000" b="0" dirty="0">
                          <a:latin typeface="페이북 OTF Bold" panose="00000800000000000000" pitchFamily="50" charset="-127"/>
                          <a:ea typeface="페이북 OTF Bold" panose="00000800000000000000" pitchFamily="50" charset="-127"/>
                          <a:cs typeface="Microsoft GothicNeo Light" panose="020B0300000101010101" pitchFamily="50" charset="-127"/>
                        </a:rPr>
                        <a:t>Study cafe</a:t>
                      </a:r>
                      <a:endParaRPr lang="ko-KR" altLang="en-US" sz="1000" b="0"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marL="36000" marR="36000" marT="8575" marB="8575" anchor="ctr"/>
                </a:tc>
                <a:tc>
                  <a:txBody>
                    <a:bodyPr/>
                    <a:lstStyle/>
                    <a:p>
                      <a:pPr marL="0" marR="0" lvl="0" indent="0" algn="just" rtl="0">
                        <a:lnSpc>
                          <a:spcPct val="160000"/>
                        </a:lnSpc>
                        <a:spcBef>
                          <a:spcPts val="0"/>
                        </a:spcBef>
                        <a:spcAft>
                          <a:spcPts val="0"/>
                        </a:spcAft>
                        <a:buNone/>
                      </a:pPr>
                      <a:r>
                        <a:rPr lang="en-US" altLang="ko-KR" sz="1000" u="none" strike="noStrike" cap="none" dirty="0">
                          <a:solidFill>
                            <a:schemeClr val="tx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Simplify and visualize the study cafe selection process through the in-service using google map application</a:t>
                      </a:r>
                      <a:endParaRPr lang="ko-KR" altLang="en-US" sz="1000" u="none" strike="noStrike" cap="none" dirty="0">
                        <a:solidFill>
                          <a:schemeClr val="tx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endParaRPr>
                    </a:p>
                  </a:txBody>
                  <a:tcPr marL="36000" marR="36000" marT="8575" marB="8575" anchor="ctr"/>
                </a:tc>
                <a:extLst>
                  <a:ext uri="{0D108BD9-81ED-4DB2-BD59-A6C34878D82A}">
                    <a16:rowId xmlns:a16="http://schemas.microsoft.com/office/drawing/2014/main" val="4272970644"/>
                  </a:ext>
                </a:extLst>
              </a:tr>
              <a:tr h="620197">
                <a:tc vMerge="1">
                  <a:txBody>
                    <a:bodyPr/>
                    <a:lstStyle/>
                    <a:p>
                      <a:endParaRPr lang="ko-KR"/>
                    </a:p>
                  </a:txBody>
                  <a:tcP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ctr" rtl="0">
                        <a:lnSpc>
                          <a:spcPct val="160000"/>
                        </a:lnSpc>
                        <a:spcBef>
                          <a:spcPts val="0"/>
                        </a:spcBef>
                        <a:spcAft>
                          <a:spcPts val="0"/>
                        </a:spcAft>
                        <a:buNone/>
                      </a:pPr>
                      <a:r>
                        <a:rPr lang="ko-KR" altLang="en-US" sz="1000" b="0" dirty="0">
                          <a:solidFill>
                            <a:schemeClr val="tx1"/>
                          </a:solidFill>
                          <a:latin typeface="페이북 OTF Bold" panose="00000800000000000000" pitchFamily="50" charset="-127"/>
                          <a:ea typeface="페이북 OTF Bold" panose="00000800000000000000" pitchFamily="50" charset="-127"/>
                          <a:cs typeface="Microsoft GothicNeo Light" panose="020B0300000101010101" pitchFamily="50" charset="-127"/>
                        </a:rPr>
                        <a:t> </a:t>
                      </a:r>
                      <a:r>
                        <a:rPr lang="en-US" altLang="ko-KR" sz="1000" b="0" dirty="0">
                          <a:solidFill>
                            <a:schemeClr val="tx1"/>
                          </a:solidFill>
                          <a:latin typeface="페이북 OTF Bold" panose="00000800000000000000" pitchFamily="50" charset="-127"/>
                          <a:ea typeface="페이북 OTF Bold" panose="00000800000000000000" pitchFamily="50" charset="-127"/>
                          <a:cs typeface="Microsoft GothicNeo Light" panose="020B0300000101010101" pitchFamily="50" charset="-127"/>
                        </a:rPr>
                        <a:t>General &amp; Functional integration platform</a:t>
                      </a:r>
                      <a:endParaRPr lang="ko-KR" altLang="en-US" sz="1000" b="0" dirty="0">
                        <a:solidFill>
                          <a:schemeClr val="tx1"/>
                        </a:solidFill>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marL="36000" marR="36000" marT="8575" marB="8575" anchor="ctr">
                    <a:solidFill>
                      <a:schemeClr val="bg1">
                        <a:lumMod val="95000"/>
                      </a:schemeClr>
                    </a:solidFill>
                  </a:tcP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just" rtl="0">
                        <a:lnSpc>
                          <a:spcPct val="160000"/>
                        </a:lnSpc>
                        <a:spcBef>
                          <a:spcPts val="0"/>
                        </a:spcBef>
                        <a:spcAft>
                          <a:spcPts val="0"/>
                        </a:spcAft>
                        <a:buNone/>
                      </a:pPr>
                      <a:r>
                        <a:rPr lang="en-US" altLang="ko-KR" sz="1000" u="none" strike="noStrike" cap="none" dirty="0">
                          <a:solidFill>
                            <a:schemeClr val="tx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It is inconvenient because it is not possible to view the job seeking study post that are spread in various blogs and forums at once.</a:t>
                      </a:r>
                    </a:p>
                    <a:p>
                      <a:pPr marL="0" marR="0" lvl="0" indent="0" algn="just" rtl="0">
                        <a:lnSpc>
                          <a:spcPct val="160000"/>
                        </a:lnSpc>
                        <a:spcBef>
                          <a:spcPts val="0"/>
                        </a:spcBef>
                        <a:spcAft>
                          <a:spcPts val="0"/>
                        </a:spcAft>
                        <a:buNone/>
                      </a:pPr>
                      <a:r>
                        <a:rPr lang="en-US" altLang="ko-KR" sz="1000" u="none" strike="noStrike" cap="none" dirty="0">
                          <a:solidFill>
                            <a:schemeClr val="tx1"/>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Essential functions such as checking recruitment status and inviting chat after recruitment are distributed in various services.</a:t>
                      </a:r>
                    </a:p>
                  </a:txBody>
                  <a:tcPr marL="36000" marR="36000" marT="8575" marB="8575" anchor="ctr">
                    <a:solidFill>
                      <a:schemeClr val="bg1">
                        <a:lumMod val="95000"/>
                      </a:schemeClr>
                    </a:solidFill>
                  </a:tcPr>
                </a:tc>
                <a:extLst>
                  <a:ext uri="{0D108BD9-81ED-4DB2-BD59-A6C34878D82A}">
                    <a16:rowId xmlns:a16="http://schemas.microsoft.com/office/drawing/2014/main" val="10005"/>
                  </a:ext>
                </a:extLst>
              </a:tr>
              <a:tr h="620197">
                <a:tc vMerge="1">
                  <a:txBody>
                    <a:bodyPr/>
                    <a:lstStyle/>
                    <a:p>
                      <a:endParaRPr lang="ko-KR"/>
                    </a:p>
                  </a:txBody>
                  <a:tcP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ctr" rtl="0">
                        <a:lnSpc>
                          <a:spcPct val="160000"/>
                        </a:lnSpc>
                        <a:spcBef>
                          <a:spcPts val="0"/>
                        </a:spcBef>
                        <a:spcAft>
                          <a:spcPts val="0"/>
                        </a:spcAft>
                        <a:buNone/>
                      </a:pPr>
                      <a:r>
                        <a:rPr lang="en-US" altLang="ko-KR" sz="1000" b="0" dirty="0">
                          <a:latin typeface="페이북 OTF Bold" panose="00000800000000000000" pitchFamily="50" charset="-127"/>
                          <a:ea typeface="페이북 OTF Bold" panose="00000800000000000000" pitchFamily="50" charset="-127"/>
                          <a:cs typeface="Microsoft GothicNeo Light" panose="020B0300000101010101" pitchFamily="50" charset="-127"/>
                        </a:rPr>
                        <a:t>Online chatting service</a:t>
                      </a:r>
                      <a:endParaRPr lang="ko-KR" altLang="en-US" sz="1000" b="0"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marL="36000" marR="36000" marT="8575" marB="8575" anchor="ctr"/>
                </a:tc>
                <a:tc>
                  <a:txBody>
                    <a:bodyPr/>
                    <a:lstStyle>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just" rtl="0">
                        <a:lnSpc>
                          <a:spcPct val="160000"/>
                        </a:lnSpc>
                        <a:spcBef>
                          <a:spcPts val="0"/>
                        </a:spcBef>
                        <a:spcAft>
                          <a:spcPts val="0"/>
                        </a:spcAft>
                        <a:buNone/>
                      </a:pPr>
                      <a:r>
                        <a:rPr lang="en-US" altLang="ko-KR"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Existing platforms such as SNS, blog, and ‘</a:t>
                      </a:r>
                      <a:r>
                        <a:rPr lang="ko-KR" altLang="en-US" sz="1000" u="none" strike="noStrike" cap="none" dirty="0" err="1">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캠퍼스픽</a:t>
                      </a:r>
                      <a:r>
                        <a:rPr lang="en-US" altLang="ko-KR"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 do not work with chat services, so it is cumbersome to go through various complicated processes to move to messenger applications such as Open </a:t>
                      </a:r>
                      <a:r>
                        <a:rPr lang="en-US" altLang="ko-KR" sz="1000" u="none" strike="noStrike" cap="none" dirty="0" err="1">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KakaoTalk</a:t>
                      </a:r>
                      <a:r>
                        <a:rPr lang="en-US" altLang="ko-KR"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 and Line.</a:t>
                      </a:r>
                      <a:endParaRPr lang="ko-KR" altLang="en-US"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endParaRPr>
                    </a:p>
                  </a:txBody>
                  <a:tcPr marL="36000" marR="36000" marT="8575" marB="8575" anchor="ctr"/>
                </a:tc>
                <a:extLst>
                  <a:ext uri="{0D108BD9-81ED-4DB2-BD59-A6C34878D82A}">
                    <a16:rowId xmlns:a16="http://schemas.microsoft.com/office/drawing/2014/main" val="10006"/>
                  </a:ext>
                </a:extLst>
              </a:tr>
              <a:tr h="620197">
                <a:tc vMerge="1">
                  <a:txBody>
                    <a:bodyPr/>
                    <a:lstStyle/>
                    <a:p>
                      <a:pPr marL="0" marR="0" lvl="0" indent="0" algn="ctr" rtl="0">
                        <a:lnSpc>
                          <a:spcPct val="160000"/>
                        </a:lnSpc>
                        <a:spcBef>
                          <a:spcPts val="0"/>
                        </a:spcBef>
                        <a:spcAft>
                          <a:spcPts val="0"/>
                        </a:spcAft>
                        <a:buNone/>
                      </a:pPr>
                      <a:endParaRPr dirty="0">
                        <a:solidFill>
                          <a:schemeClr val="tx1"/>
                        </a:solidFill>
                      </a:endParaRPr>
                    </a:p>
                  </a:txBody>
                  <a:tcPr marL="36000" marR="36000" marT="8575" marB="8575" anchor="ctr"/>
                </a:tc>
                <a:tc>
                  <a:txBody>
                    <a:bodyPr/>
                    <a:lstStyle/>
                    <a:p>
                      <a:pPr marL="0" marR="0" lvl="0" indent="0" algn="ctr" rtl="0">
                        <a:lnSpc>
                          <a:spcPct val="160000"/>
                        </a:lnSpc>
                        <a:spcBef>
                          <a:spcPts val="0"/>
                        </a:spcBef>
                        <a:spcAft>
                          <a:spcPts val="0"/>
                        </a:spcAft>
                        <a:buNone/>
                      </a:pPr>
                      <a:r>
                        <a:rPr lang="en-US" altLang="ko-KR" sz="1000" b="0" dirty="0">
                          <a:latin typeface="페이북 OTF Bold" panose="00000800000000000000" pitchFamily="50" charset="-127"/>
                          <a:ea typeface="페이북 OTF Bold" panose="00000800000000000000" pitchFamily="50" charset="-127"/>
                          <a:cs typeface="Microsoft GothicNeo Light" panose="020B0300000101010101" pitchFamily="50" charset="-127"/>
                        </a:rPr>
                        <a:t>Service for buying and selling used stuff</a:t>
                      </a:r>
                      <a:endParaRPr lang="ko-KR" altLang="en-US" sz="1000" b="0"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marL="36000" marR="36000" marT="8575" marB="8575" anchor="ctr">
                    <a:solidFill>
                      <a:schemeClr val="bg1">
                        <a:lumMod val="95000"/>
                      </a:schemeClr>
                    </a:solidFill>
                  </a:tcPr>
                </a:tc>
                <a:tc>
                  <a:txBody>
                    <a:bodyPr/>
                    <a:lstStyle/>
                    <a:p>
                      <a:pPr marL="0" marR="0" lvl="0" indent="0" algn="just" rtl="0">
                        <a:lnSpc>
                          <a:spcPct val="160000"/>
                        </a:lnSpc>
                        <a:spcBef>
                          <a:spcPts val="0"/>
                        </a:spcBef>
                        <a:spcAft>
                          <a:spcPts val="0"/>
                        </a:spcAft>
                        <a:buNone/>
                      </a:pPr>
                      <a:r>
                        <a:rPr lang="en-US" altLang="ko-KR"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Most job-seeking students feel burdened with the cost of purchasing books/materials/devices necessary for job preparation.</a:t>
                      </a:r>
                      <a:endParaRPr lang="ko-KR" altLang="en-US"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endParaRPr>
                    </a:p>
                  </a:txBody>
                  <a:tcPr marL="36000" marR="36000" marT="8575" marB="8575" anchor="ctr">
                    <a:solidFill>
                      <a:schemeClr val="bg1">
                        <a:lumMod val="95000"/>
                      </a:schemeClr>
                    </a:solidFill>
                  </a:tcPr>
                </a:tc>
                <a:extLst>
                  <a:ext uri="{0D108BD9-81ED-4DB2-BD59-A6C34878D82A}">
                    <a16:rowId xmlns:a16="http://schemas.microsoft.com/office/drawing/2014/main" val="1452321082"/>
                  </a:ext>
                </a:extLst>
              </a:tr>
              <a:tr h="620197">
                <a:tc vMerge="1">
                  <a:txBody>
                    <a:bodyPr/>
                    <a:lstStyle/>
                    <a:p>
                      <a:pPr marL="0" marR="0" lvl="0" indent="0" algn="ctr" rtl="0">
                        <a:lnSpc>
                          <a:spcPct val="160000"/>
                        </a:lnSpc>
                        <a:spcBef>
                          <a:spcPts val="0"/>
                        </a:spcBef>
                        <a:spcAft>
                          <a:spcPts val="0"/>
                        </a:spcAft>
                        <a:buNone/>
                      </a:pPr>
                      <a:endParaRPr dirty="0">
                        <a:solidFill>
                          <a:schemeClr val="tx1"/>
                        </a:solidFill>
                      </a:endParaRPr>
                    </a:p>
                  </a:txBody>
                  <a:tcPr marL="36000" marR="36000" marT="8575" marB="8575" anchor="ctr"/>
                </a:tc>
                <a:tc>
                  <a:txBody>
                    <a:bodyPr/>
                    <a:lstStyle/>
                    <a:p>
                      <a:pPr marL="0" marR="0" lvl="0" indent="0" algn="ctr" rtl="0">
                        <a:lnSpc>
                          <a:spcPct val="160000"/>
                        </a:lnSpc>
                        <a:spcBef>
                          <a:spcPts val="0"/>
                        </a:spcBef>
                        <a:spcAft>
                          <a:spcPts val="0"/>
                        </a:spcAft>
                        <a:buNone/>
                      </a:pPr>
                      <a:r>
                        <a:rPr lang="en-US" altLang="ko-KR" sz="1000" b="0" dirty="0">
                          <a:latin typeface="페이북 OTF Bold" panose="00000800000000000000" pitchFamily="50" charset="-127"/>
                          <a:ea typeface="페이북 OTF Bold" panose="00000800000000000000" pitchFamily="50" charset="-127"/>
                          <a:cs typeface="Microsoft GothicNeo Light" panose="020B0300000101010101" pitchFamily="50" charset="-127"/>
                        </a:rPr>
                        <a:t>Pre-information about the interview.</a:t>
                      </a:r>
                      <a:endParaRPr lang="ko-KR" altLang="en-US" sz="1000" b="0" dirty="0">
                        <a:latin typeface="페이북 OTF Bold" panose="00000800000000000000" pitchFamily="50" charset="-127"/>
                        <a:ea typeface="페이북 OTF Bold" panose="00000800000000000000" pitchFamily="50" charset="-127"/>
                        <a:cs typeface="Microsoft GothicNeo Light" panose="020B0300000101010101" pitchFamily="50" charset="-127"/>
                      </a:endParaRPr>
                    </a:p>
                  </a:txBody>
                  <a:tcPr marL="36000" marR="36000" marT="8575" marB="8575" anchor="ctr">
                    <a:solidFill>
                      <a:schemeClr val="bg1"/>
                    </a:solidFill>
                  </a:tcPr>
                </a:tc>
                <a:tc>
                  <a:txBody>
                    <a:bodyPr/>
                    <a:lstStyle/>
                    <a:p>
                      <a:pPr marL="0" marR="0" lvl="0" indent="0" algn="just" rtl="0">
                        <a:lnSpc>
                          <a:spcPct val="160000"/>
                        </a:lnSpc>
                        <a:spcBef>
                          <a:spcPts val="0"/>
                        </a:spcBef>
                        <a:spcAft>
                          <a:spcPts val="0"/>
                        </a:spcAft>
                        <a:buNone/>
                      </a:pPr>
                      <a:r>
                        <a:rPr lang="en-US" altLang="ko-KR" sz="1000" u="none" strike="noStrike" cap="none"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sym typeface="Malgun Gothic"/>
                        </a:rPr>
                        <a:t>Job seekers find it difficult to obtain reviews and information about the interview conducted when they are looking for a job.</a:t>
                      </a:r>
                    </a:p>
                  </a:txBody>
                  <a:tcPr marL="36000" marR="36000" marT="8575" marB="8575" anchor="ctr">
                    <a:solidFill>
                      <a:schemeClr val="bg1"/>
                    </a:solidFill>
                  </a:tcPr>
                </a:tc>
                <a:extLst>
                  <a:ext uri="{0D108BD9-81ED-4DB2-BD59-A6C34878D82A}">
                    <a16:rowId xmlns:a16="http://schemas.microsoft.com/office/drawing/2014/main" val="1809538113"/>
                  </a:ext>
                </a:extLst>
              </a:tr>
            </a:tbl>
          </a:graphicData>
        </a:graphic>
      </p:graphicFrame>
    </p:spTree>
    <p:extLst>
      <p:ext uri="{BB962C8B-B14F-4D97-AF65-F5344CB8AC3E}">
        <p14:creationId xmlns:p14="http://schemas.microsoft.com/office/powerpoint/2010/main" val="1706236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14514" y="-10296"/>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#4.</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51762" y="279372"/>
            <a:ext cx="4845193" cy="584775"/>
          </a:xfrm>
          <a:prstGeom prst="rect">
            <a:avLst/>
          </a:prstGeom>
          <a:noFill/>
        </p:spPr>
        <p:txBody>
          <a:bodyPr wrap="square">
            <a:spAutoFit/>
          </a:bodyPr>
          <a:lstStyle/>
          <a:p>
            <a:r>
              <a:rPr lang="en-US" altLang="ko-KR" sz="3200" b="1" i="1" kern="0" dirty="0">
                <a:ln w="98425">
                  <a:solidFill>
                    <a:srgbClr val="462602"/>
                  </a:solidFill>
                </a:ln>
                <a:noFill/>
              </a:rPr>
              <a:t>Service Basic Concept</a:t>
            </a:r>
            <a:endParaRPr lang="ko-KR" altLang="en-US"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45309" y="251790"/>
            <a:ext cx="5892271" cy="584775"/>
          </a:xfrm>
          <a:prstGeom prst="rect">
            <a:avLst/>
          </a:prstGeom>
          <a:noFill/>
        </p:spPr>
        <p:txBody>
          <a:bodyPr wrap="square">
            <a:spAutoFit/>
          </a:bodyPr>
          <a:lstStyle/>
          <a:p>
            <a:r>
              <a:rPr lang="en-US" altLang="ko-KR" sz="3200" b="1" i="1" kern="0" dirty="0">
                <a:ln w="98425">
                  <a:noFill/>
                </a:ln>
                <a:solidFill>
                  <a:prstClr val="white"/>
                </a:solidFill>
              </a:rPr>
              <a:t>Service Basic Concept</a:t>
            </a:r>
            <a:endParaRPr lang="ko-KR" altLang="en-US" dirty="0">
              <a:ln w="98425">
                <a:noFill/>
              </a:ln>
              <a:solidFill>
                <a:prstClr val="white"/>
              </a:solidFill>
            </a:endParaRPr>
          </a:p>
        </p:txBody>
      </p:sp>
      <p:sp>
        <p:nvSpPr>
          <p:cNvPr id="29" name="TextBox 28">
            <a:extLst>
              <a:ext uri="{FF2B5EF4-FFF2-40B4-BE49-F238E27FC236}">
                <a16:creationId xmlns:a16="http://schemas.microsoft.com/office/drawing/2014/main" id="{579F6EC3-E3C0-4A5A-A75D-C63045270125}"/>
              </a:ext>
            </a:extLst>
          </p:cNvPr>
          <p:cNvSpPr txBox="1"/>
          <p:nvPr/>
        </p:nvSpPr>
        <p:spPr>
          <a:xfrm>
            <a:off x="534755" y="5408316"/>
            <a:ext cx="11287790" cy="1197187"/>
          </a:xfrm>
          <a:prstGeom prst="rect">
            <a:avLst/>
          </a:prstGeom>
          <a:solidFill>
            <a:schemeClr val="tx2">
              <a:lumMod val="20000"/>
              <a:lumOff val="80000"/>
              <a:alpha val="30000"/>
            </a:schemeClr>
          </a:solidFill>
          <a:ln w="38100">
            <a:noFill/>
          </a:ln>
        </p:spPr>
        <p:txBody>
          <a:bodyPr wrap="square">
            <a:spAutoFit/>
          </a:bodyPr>
          <a:lstStyle/>
          <a:p>
            <a:pPr algn="ctr">
              <a:lnSpc>
                <a:spcPct val="150000"/>
              </a:lnSpc>
            </a:pPr>
            <a:r>
              <a:rPr lang="en-US" altLang="ko-KR" sz="1600" i="0" dirty="0">
                <a:solidFill>
                  <a:srgbClr val="000000"/>
                </a:solidFill>
                <a:effectLst/>
                <a:latin typeface="페이북 OTF Bold" panose="00000800000000000000" pitchFamily="50" charset="-127"/>
                <a:ea typeface="페이북 OTF Bold" panose="00000800000000000000" pitchFamily="50" charset="-127"/>
                <a:cs typeface="Microsoft GothicNeo Light" panose="020B0300000101010101" pitchFamily="50" charset="-127"/>
              </a:rPr>
              <a:t>Various communication communities have been formed, but there is no </a:t>
            </a:r>
            <a:r>
              <a:rPr lang="en-US" altLang="ko-KR" sz="1600" i="0" dirty="0">
                <a:solidFill>
                  <a:srgbClr val="C00000"/>
                </a:solidFill>
                <a:effectLst/>
                <a:latin typeface="페이북 OTF Bold" panose="00000800000000000000" pitchFamily="50" charset="-127"/>
                <a:ea typeface="페이북 OTF Bold" panose="00000800000000000000" pitchFamily="50" charset="-127"/>
                <a:cs typeface="Microsoft GothicNeo Light" panose="020B0300000101010101" pitchFamily="50" charset="-127"/>
              </a:rPr>
              <a:t>'integrated app’</a:t>
            </a:r>
            <a:r>
              <a:rPr lang="en-US" altLang="ko-KR" sz="1600" i="0" dirty="0">
                <a:solidFill>
                  <a:srgbClr val="000000"/>
                </a:solidFill>
                <a:effectLst/>
                <a:latin typeface="페이북 OTF Bold" panose="00000800000000000000" pitchFamily="50" charset="-127"/>
                <a:ea typeface="페이북 OTF Bold" panose="00000800000000000000" pitchFamily="50" charset="-127"/>
                <a:cs typeface="Microsoft GothicNeo Light" panose="020B0300000101010101" pitchFamily="50" charset="-127"/>
              </a:rPr>
              <a:t>.</a:t>
            </a:r>
          </a:p>
          <a:p>
            <a:pPr algn="ctr">
              <a:lnSpc>
                <a:spcPct val="150000"/>
              </a:lnSpc>
            </a:pPr>
            <a:r>
              <a:rPr lang="en-US" altLang="ko-KR" sz="1600" i="0" dirty="0">
                <a:solidFill>
                  <a:srgbClr val="C00000"/>
                </a:solidFill>
                <a:effectLst/>
                <a:latin typeface="페이북 OTF Bold" panose="00000800000000000000" pitchFamily="50" charset="-127"/>
                <a:ea typeface="페이북 OTF Bold" panose="00000800000000000000" pitchFamily="50" charset="-127"/>
                <a:cs typeface="Microsoft GothicNeo Light" panose="020B0300000101010101" pitchFamily="50" charset="-127"/>
              </a:rPr>
              <a:t>"Local-based" </a:t>
            </a:r>
            <a:r>
              <a:rPr lang="en-US" altLang="ko-KR" sz="1600" i="0" dirty="0">
                <a:solidFill>
                  <a:srgbClr val="462602"/>
                </a:solidFill>
                <a:effectLst/>
                <a:latin typeface="페이북 OTF Bold" panose="00000800000000000000" pitchFamily="50" charset="-127"/>
                <a:ea typeface="페이북 OTF Bold" panose="00000800000000000000" pitchFamily="50" charset="-127"/>
                <a:cs typeface="Microsoft GothicNeo Light" panose="020B0300000101010101" pitchFamily="50" charset="-127"/>
              </a:rPr>
              <a:t>job seeking study platform</a:t>
            </a:r>
            <a:r>
              <a:rPr lang="en-US" altLang="ko-KR" sz="1600" i="0" dirty="0">
                <a:solidFill>
                  <a:srgbClr val="000000"/>
                </a:solidFill>
                <a:effectLst/>
                <a:latin typeface="페이북 OTF Bold" panose="00000800000000000000" pitchFamily="50" charset="-127"/>
                <a:ea typeface="페이북 OTF Bold" panose="00000800000000000000" pitchFamily="50" charset="-127"/>
                <a:cs typeface="Microsoft GothicNeo Light" panose="020B0300000101010101" pitchFamily="50" charset="-127"/>
              </a:rPr>
              <a:t>(Study Recruitment + Interview Review + Seconds hand market)</a:t>
            </a:r>
          </a:p>
          <a:p>
            <a:pPr algn="ctr">
              <a:lnSpc>
                <a:spcPct val="150000"/>
              </a:lnSpc>
            </a:pPr>
            <a:r>
              <a:rPr lang="en-US" altLang="ko-KR" sz="1600" i="0" dirty="0">
                <a:solidFill>
                  <a:srgbClr val="C00000"/>
                </a:solidFill>
                <a:effectLst/>
                <a:latin typeface="페이북 OTF Bold" panose="00000800000000000000" pitchFamily="50" charset="-127"/>
                <a:ea typeface="페이북 OTF Bold" panose="00000800000000000000" pitchFamily="50" charset="-127"/>
                <a:cs typeface="Microsoft GothicNeo Light" panose="020B0300000101010101" pitchFamily="50" charset="-127"/>
              </a:rPr>
              <a:t>Simplify and visualize the entire study process</a:t>
            </a:r>
            <a:r>
              <a:rPr lang="en-US" altLang="ko-KR" sz="1600" i="0" dirty="0">
                <a:solidFill>
                  <a:srgbClr val="000000"/>
                </a:solidFill>
                <a:effectLst/>
                <a:latin typeface="페이북 OTF Bold" panose="00000800000000000000" pitchFamily="50" charset="-127"/>
                <a:ea typeface="페이북 OTF Bold" panose="00000800000000000000" pitchFamily="50" charset="-127"/>
                <a:cs typeface="Microsoft GothicNeo Light" panose="020B0300000101010101" pitchFamily="50" charset="-127"/>
              </a:rPr>
              <a:t> such as location/chat invitation/recruitment status inquiry</a:t>
            </a:r>
            <a:endParaRPr lang="ko-KR" altLang="en-US" sz="1600" dirty="0">
              <a:solidFill>
                <a:srgbClr val="C00000"/>
              </a:solidFill>
              <a:latin typeface="페이북 OTF Bold" panose="00000800000000000000" pitchFamily="50" charset="-127"/>
              <a:ea typeface="페이북 OTF Bold" panose="00000800000000000000" pitchFamily="50" charset="-127"/>
              <a:cs typeface="Microsoft GothicNeo Light" panose="020B0300000101010101" pitchFamily="50" charset="-127"/>
            </a:endParaRPr>
          </a:p>
        </p:txBody>
      </p:sp>
      <p:sp>
        <p:nvSpPr>
          <p:cNvPr id="10" name="타원 9">
            <a:extLst>
              <a:ext uri="{FF2B5EF4-FFF2-40B4-BE49-F238E27FC236}">
                <a16:creationId xmlns:a16="http://schemas.microsoft.com/office/drawing/2014/main" id="{10A1914D-8BDC-43B2-843B-DB5F5D06066D}"/>
              </a:ext>
            </a:extLst>
          </p:cNvPr>
          <p:cNvSpPr/>
          <p:nvPr/>
        </p:nvSpPr>
        <p:spPr>
          <a:xfrm>
            <a:off x="6099182" y="1140197"/>
            <a:ext cx="2363050" cy="236305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96B16303-82D5-4200-AA99-71B0C45129E3}"/>
              </a:ext>
            </a:extLst>
          </p:cNvPr>
          <p:cNvSpPr/>
          <p:nvPr/>
        </p:nvSpPr>
        <p:spPr>
          <a:xfrm>
            <a:off x="5108582" y="2732306"/>
            <a:ext cx="2363050" cy="2363050"/>
          </a:xfrm>
          <a:prstGeom prst="ellipse">
            <a:avLst/>
          </a:prstGeom>
          <a:solidFill>
            <a:schemeClr val="bg1">
              <a:alpha val="14000"/>
            </a:schemeClr>
          </a:solidFill>
          <a:ln>
            <a:solidFill>
              <a:schemeClr val="accent5">
                <a:lumMod val="40000"/>
                <a:lumOff val="60000"/>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74911AC-03AF-49DD-A39D-4825A68D34A3}"/>
              </a:ext>
            </a:extLst>
          </p:cNvPr>
          <p:cNvSpPr txBox="1"/>
          <p:nvPr/>
        </p:nvSpPr>
        <p:spPr>
          <a:xfrm>
            <a:off x="6152045" y="1862959"/>
            <a:ext cx="2257323" cy="684803"/>
          </a:xfrm>
          <a:prstGeom prst="rect">
            <a:avLst/>
          </a:prstGeom>
          <a:noFill/>
        </p:spPr>
        <p:txBody>
          <a:bodyPr wrap="square" rtlCol="0">
            <a:spAutoFit/>
          </a:bodyPr>
          <a:lstStyle/>
          <a:p>
            <a:pPr algn="ctr">
              <a:spcBef>
                <a:spcPts val="300"/>
              </a:spcBef>
            </a:pPr>
            <a:r>
              <a:rPr lang="en-US" altLang="ko-KR" b="1" dirty="0">
                <a:solidFill>
                  <a:schemeClr val="bg2">
                    <a:lumMod val="25000"/>
                  </a:schemeClr>
                </a:solidFill>
                <a:latin typeface="LG스마트체 Bold" panose="020B0600000101010101" pitchFamily="50" charset="-127"/>
                <a:ea typeface="LG스마트체 Bold" panose="020B0600000101010101" pitchFamily="50" charset="-127"/>
                <a:cs typeface="조선일보명조" panose="02030304000000000000" pitchFamily="18" charset="-127"/>
              </a:rPr>
              <a:t>Realtime </a:t>
            </a:r>
          </a:p>
          <a:p>
            <a:pPr algn="ctr">
              <a:spcBef>
                <a:spcPts val="300"/>
              </a:spcBef>
            </a:pPr>
            <a:r>
              <a:rPr lang="en-US" altLang="ko-KR" b="1" dirty="0">
                <a:solidFill>
                  <a:schemeClr val="bg2">
                    <a:lumMod val="25000"/>
                  </a:schemeClr>
                </a:solidFill>
                <a:latin typeface="LG스마트체 Bold" panose="020B0600000101010101" pitchFamily="50" charset="-127"/>
                <a:ea typeface="LG스마트체 Bold" panose="020B0600000101010101" pitchFamily="50" charset="-127"/>
                <a:cs typeface="조선일보명조" panose="02030304000000000000" pitchFamily="18" charset="-127"/>
              </a:rPr>
              <a:t>Area</a:t>
            </a:r>
            <a:endParaRPr lang="ko-KR" altLang="en-US" b="1" dirty="0">
              <a:solidFill>
                <a:schemeClr val="bg2">
                  <a:lumMod val="25000"/>
                </a:schemeClr>
              </a:solidFill>
              <a:latin typeface="LG스마트체 Bold" panose="020B0600000101010101" pitchFamily="50" charset="-127"/>
              <a:ea typeface="LG스마트체 Bold" panose="020B0600000101010101" pitchFamily="50" charset="-127"/>
              <a:cs typeface="조선일보명조" panose="02030304000000000000" pitchFamily="18" charset="-127"/>
            </a:endParaRPr>
          </a:p>
        </p:txBody>
      </p:sp>
      <p:sp>
        <p:nvSpPr>
          <p:cNvPr id="13" name="TextBox 12">
            <a:extLst>
              <a:ext uri="{FF2B5EF4-FFF2-40B4-BE49-F238E27FC236}">
                <a16:creationId xmlns:a16="http://schemas.microsoft.com/office/drawing/2014/main" id="{EF9B8F18-81AD-4B3C-A665-6620C3137FCF}"/>
              </a:ext>
            </a:extLst>
          </p:cNvPr>
          <p:cNvSpPr txBox="1"/>
          <p:nvPr/>
        </p:nvSpPr>
        <p:spPr>
          <a:xfrm>
            <a:off x="5075818" y="3571857"/>
            <a:ext cx="2340991" cy="684803"/>
          </a:xfrm>
          <a:prstGeom prst="rect">
            <a:avLst/>
          </a:prstGeom>
          <a:noFill/>
        </p:spPr>
        <p:txBody>
          <a:bodyPr wrap="square" rtlCol="0">
            <a:spAutoFit/>
          </a:bodyPr>
          <a:lstStyle/>
          <a:p>
            <a:pPr algn="ctr">
              <a:spcBef>
                <a:spcPts val="300"/>
              </a:spcBef>
            </a:pPr>
            <a:r>
              <a:rPr lang="en-US" altLang="ko-KR" b="1" dirty="0">
                <a:solidFill>
                  <a:srgbClr val="0070C0"/>
                </a:solidFill>
                <a:latin typeface="LG스마트체 Bold" panose="020B0600000101010101" pitchFamily="50" charset="-127"/>
                <a:ea typeface="LG스마트체 Bold" panose="020B0600000101010101" pitchFamily="50" charset="-127"/>
                <a:cs typeface="조선일보명조" panose="02030304000000000000" pitchFamily="18" charset="-127"/>
              </a:rPr>
              <a:t>One-Touch</a:t>
            </a:r>
          </a:p>
          <a:p>
            <a:pPr algn="ctr">
              <a:spcBef>
                <a:spcPts val="300"/>
              </a:spcBef>
            </a:pPr>
            <a:r>
              <a:rPr lang="en-US" altLang="ko-KR" b="1" dirty="0">
                <a:solidFill>
                  <a:srgbClr val="0070C0"/>
                </a:solidFill>
                <a:latin typeface="LG스마트체 Bold" panose="020B0600000101010101" pitchFamily="50" charset="-127"/>
                <a:ea typeface="LG스마트체 Bold" panose="020B0600000101010101" pitchFamily="50" charset="-127"/>
                <a:cs typeface="조선일보명조" panose="02030304000000000000" pitchFamily="18" charset="-127"/>
              </a:rPr>
              <a:t>Platform</a:t>
            </a:r>
            <a:endParaRPr lang="ko-KR" altLang="en-US" b="1" dirty="0">
              <a:solidFill>
                <a:srgbClr val="0070C0"/>
              </a:solidFill>
              <a:latin typeface="LG스마트체 Bold" panose="020B0600000101010101" pitchFamily="50" charset="-127"/>
              <a:ea typeface="LG스마트체 Bold" panose="020B0600000101010101" pitchFamily="50" charset="-127"/>
              <a:cs typeface="조선일보명조" panose="02030304000000000000" pitchFamily="18" charset="-127"/>
            </a:endParaRPr>
          </a:p>
        </p:txBody>
      </p:sp>
      <p:sp>
        <p:nvSpPr>
          <p:cNvPr id="14" name="타원 13">
            <a:extLst>
              <a:ext uri="{FF2B5EF4-FFF2-40B4-BE49-F238E27FC236}">
                <a16:creationId xmlns:a16="http://schemas.microsoft.com/office/drawing/2014/main" id="{3A93580F-03FB-4F7A-8F7B-A4EC23186B12}"/>
              </a:ext>
            </a:extLst>
          </p:cNvPr>
          <p:cNvSpPr/>
          <p:nvPr/>
        </p:nvSpPr>
        <p:spPr>
          <a:xfrm>
            <a:off x="7094867" y="2732305"/>
            <a:ext cx="2450635" cy="2450635"/>
          </a:xfrm>
          <a:prstGeom prst="ellipse">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1609B2D-9B1F-41C4-9233-8F00591C7A83}"/>
              </a:ext>
            </a:extLst>
          </p:cNvPr>
          <p:cNvSpPr txBox="1"/>
          <p:nvPr/>
        </p:nvSpPr>
        <p:spPr>
          <a:xfrm>
            <a:off x="7291736" y="3571858"/>
            <a:ext cx="2340991" cy="684803"/>
          </a:xfrm>
          <a:prstGeom prst="rect">
            <a:avLst/>
          </a:prstGeom>
          <a:noFill/>
        </p:spPr>
        <p:txBody>
          <a:bodyPr wrap="square" rtlCol="0">
            <a:spAutoFit/>
          </a:bodyPr>
          <a:lstStyle/>
          <a:p>
            <a:pPr algn="ctr">
              <a:spcBef>
                <a:spcPts val="300"/>
              </a:spcBef>
            </a:pPr>
            <a:r>
              <a:rPr lang="en-US" altLang="ko-KR" b="1" dirty="0">
                <a:solidFill>
                  <a:schemeClr val="tx2">
                    <a:lumMod val="75000"/>
                  </a:schemeClr>
                </a:solidFill>
                <a:latin typeface="LG스마트체 Bold" panose="020B0600000101010101" pitchFamily="50" charset="-127"/>
                <a:ea typeface="LG스마트체 Bold" panose="020B0600000101010101" pitchFamily="50" charset="-127"/>
                <a:cs typeface="조선일보명조" panose="02030304000000000000" pitchFamily="18" charset="-127"/>
              </a:rPr>
              <a:t>Social </a:t>
            </a:r>
          </a:p>
          <a:p>
            <a:pPr algn="ctr">
              <a:spcBef>
                <a:spcPts val="300"/>
              </a:spcBef>
            </a:pPr>
            <a:r>
              <a:rPr lang="en-US" altLang="ko-KR" b="1" dirty="0">
                <a:solidFill>
                  <a:schemeClr val="tx2">
                    <a:lumMod val="75000"/>
                  </a:schemeClr>
                </a:solidFill>
                <a:latin typeface="LG스마트체 Bold" panose="020B0600000101010101" pitchFamily="50" charset="-127"/>
                <a:ea typeface="LG스마트체 Bold" panose="020B0600000101010101" pitchFamily="50" charset="-127"/>
                <a:cs typeface="조선일보명조" panose="02030304000000000000" pitchFamily="18" charset="-127"/>
              </a:rPr>
              <a:t>Community</a:t>
            </a:r>
            <a:endParaRPr lang="ko-KR" altLang="en-US" b="1" dirty="0">
              <a:solidFill>
                <a:schemeClr val="tx2">
                  <a:lumMod val="75000"/>
                </a:schemeClr>
              </a:solidFill>
              <a:latin typeface="LG스마트체 Bold" panose="020B0600000101010101" pitchFamily="50" charset="-127"/>
              <a:ea typeface="LG스마트체 Bold" panose="020B0600000101010101" pitchFamily="50" charset="-127"/>
              <a:cs typeface="조선일보명조" panose="02030304000000000000" pitchFamily="18" charset="-127"/>
            </a:endParaRPr>
          </a:p>
        </p:txBody>
      </p:sp>
      <p:grpSp>
        <p:nvGrpSpPr>
          <p:cNvPr id="17" name="그룹 16">
            <a:extLst>
              <a:ext uri="{FF2B5EF4-FFF2-40B4-BE49-F238E27FC236}">
                <a16:creationId xmlns:a16="http://schemas.microsoft.com/office/drawing/2014/main" id="{64142173-109A-45DE-8280-A0CBFA64F16F}"/>
              </a:ext>
            </a:extLst>
          </p:cNvPr>
          <p:cNvGrpSpPr/>
          <p:nvPr/>
        </p:nvGrpSpPr>
        <p:grpSpPr>
          <a:xfrm>
            <a:off x="7029409" y="3091600"/>
            <a:ext cx="538163" cy="538163"/>
            <a:chOff x="1716440" y="616233"/>
            <a:chExt cx="717550" cy="717550"/>
          </a:xfrm>
        </p:grpSpPr>
        <p:sp>
          <p:nvSpPr>
            <p:cNvPr id="18" name="타원 17">
              <a:extLst>
                <a:ext uri="{FF2B5EF4-FFF2-40B4-BE49-F238E27FC236}">
                  <a16:creationId xmlns:a16="http://schemas.microsoft.com/office/drawing/2014/main" id="{6258AB41-3D70-4385-86AA-652AF94E0B27}"/>
                </a:ext>
              </a:extLst>
            </p:cNvPr>
            <p:cNvSpPr/>
            <p:nvPr/>
          </p:nvSpPr>
          <p:spPr>
            <a:xfrm>
              <a:off x="1716440" y="616233"/>
              <a:ext cx="717550" cy="717550"/>
            </a:xfrm>
            <a:prstGeom prst="ellipse">
              <a:avLst/>
            </a:prstGeom>
            <a:solidFill>
              <a:schemeClr val="bg1"/>
            </a:solidFill>
            <a:ln w="22225">
              <a:solidFill>
                <a:srgbClr val="DBEB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prstClr val="white"/>
                </a:solidFill>
              </a:endParaRPr>
            </a:p>
          </p:txBody>
        </p:sp>
        <p:sp>
          <p:nvSpPr>
            <p:cNvPr id="19" name="타원 18">
              <a:extLst>
                <a:ext uri="{FF2B5EF4-FFF2-40B4-BE49-F238E27FC236}">
                  <a16:creationId xmlns:a16="http://schemas.microsoft.com/office/drawing/2014/main" id="{5EFD1928-41E0-4C48-9C84-B26E0B9AAE38}"/>
                </a:ext>
              </a:extLst>
            </p:cNvPr>
            <p:cNvSpPr/>
            <p:nvPr/>
          </p:nvSpPr>
          <p:spPr>
            <a:xfrm>
              <a:off x="1835855" y="735648"/>
              <a:ext cx="478720" cy="478720"/>
            </a:xfrm>
            <a:prstGeom prst="ellipse">
              <a:avLst/>
            </a:prstGeom>
            <a:solidFill>
              <a:schemeClr val="bg1"/>
            </a:solidFill>
            <a:ln w="22225">
              <a:solidFill>
                <a:srgbClr val="DB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prstClr val="white"/>
                </a:solidFill>
              </a:endParaRPr>
            </a:p>
          </p:txBody>
        </p:sp>
        <p:sp>
          <p:nvSpPr>
            <p:cNvPr id="21" name="타원 20">
              <a:extLst>
                <a:ext uri="{FF2B5EF4-FFF2-40B4-BE49-F238E27FC236}">
                  <a16:creationId xmlns:a16="http://schemas.microsoft.com/office/drawing/2014/main" id="{BC898E76-7A21-4908-A1A2-D968C02C73D5}"/>
                </a:ext>
              </a:extLst>
            </p:cNvPr>
            <p:cNvSpPr/>
            <p:nvPr/>
          </p:nvSpPr>
          <p:spPr>
            <a:xfrm>
              <a:off x="1976349" y="870154"/>
              <a:ext cx="209708" cy="209708"/>
            </a:xfrm>
            <a:prstGeom prst="ellipse">
              <a:avLst/>
            </a:prstGeom>
            <a:solidFill>
              <a:schemeClr val="bg1"/>
            </a:solidFill>
            <a:ln w="15875">
              <a:solidFill>
                <a:srgbClr val="5096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prstClr val="white"/>
                </a:solidFill>
              </a:endParaRPr>
            </a:p>
          </p:txBody>
        </p:sp>
        <p:sp>
          <p:nvSpPr>
            <p:cNvPr id="22" name="타원 21">
              <a:extLst>
                <a:ext uri="{FF2B5EF4-FFF2-40B4-BE49-F238E27FC236}">
                  <a16:creationId xmlns:a16="http://schemas.microsoft.com/office/drawing/2014/main" id="{C73740EE-B4BA-4C71-94AF-30D4241A97B2}"/>
                </a:ext>
              </a:extLst>
            </p:cNvPr>
            <p:cNvSpPr/>
            <p:nvPr/>
          </p:nvSpPr>
          <p:spPr>
            <a:xfrm>
              <a:off x="2056086" y="946354"/>
              <a:ext cx="57308" cy="57308"/>
            </a:xfrm>
            <a:prstGeom prst="ellipse">
              <a:avLst/>
            </a:prstGeom>
            <a:solidFill>
              <a:srgbClr val="5096D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prstClr val="white"/>
                </a:solidFill>
              </a:endParaRPr>
            </a:p>
          </p:txBody>
        </p:sp>
      </p:grpSp>
      <p:grpSp>
        <p:nvGrpSpPr>
          <p:cNvPr id="23" name="그룹 22">
            <a:extLst>
              <a:ext uri="{FF2B5EF4-FFF2-40B4-BE49-F238E27FC236}">
                <a16:creationId xmlns:a16="http://schemas.microsoft.com/office/drawing/2014/main" id="{349FE988-5448-4A81-B2C1-5639619061F8}"/>
              </a:ext>
            </a:extLst>
          </p:cNvPr>
          <p:cNvGrpSpPr/>
          <p:nvPr/>
        </p:nvGrpSpPr>
        <p:grpSpPr>
          <a:xfrm>
            <a:off x="7068435" y="2732304"/>
            <a:ext cx="468154" cy="477419"/>
            <a:chOff x="2266950" y="971550"/>
            <a:chExt cx="838200" cy="854788"/>
          </a:xfrm>
        </p:grpSpPr>
        <p:sp>
          <p:nvSpPr>
            <p:cNvPr id="24" name="자유형: 도형 23">
              <a:extLst>
                <a:ext uri="{FF2B5EF4-FFF2-40B4-BE49-F238E27FC236}">
                  <a16:creationId xmlns:a16="http://schemas.microsoft.com/office/drawing/2014/main" id="{1E2E33A8-A197-444C-B7D2-30E0DE246539}"/>
                </a:ext>
              </a:extLst>
            </p:cNvPr>
            <p:cNvSpPr/>
            <p:nvPr/>
          </p:nvSpPr>
          <p:spPr>
            <a:xfrm rot="8100000">
              <a:off x="2301537" y="1068234"/>
              <a:ext cx="758104" cy="758104"/>
            </a:xfrm>
            <a:custGeom>
              <a:avLst/>
              <a:gdLst>
                <a:gd name="connsiteX0" fmla="*/ 307747 w 838200"/>
                <a:gd name="connsiteY0" fmla="*/ 530453 h 838200"/>
                <a:gd name="connsiteX1" fmla="*/ 419100 w 838200"/>
                <a:gd name="connsiteY1" fmla="*/ 576577 h 838200"/>
                <a:gd name="connsiteX2" fmla="*/ 576577 w 838200"/>
                <a:gd name="connsiteY2" fmla="*/ 419100 h 838200"/>
                <a:gd name="connsiteX3" fmla="*/ 419100 w 838200"/>
                <a:gd name="connsiteY3" fmla="*/ 261623 h 838200"/>
                <a:gd name="connsiteX4" fmla="*/ 261623 w 838200"/>
                <a:gd name="connsiteY4" fmla="*/ 419100 h 838200"/>
                <a:gd name="connsiteX5" fmla="*/ 307747 w 838200"/>
                <a:gd name="connsiteY5" fmla="*/ 530453 h 838200"/>
                <a:gd name="connsiteX6" fmla="*/ 122751 w 838200"/>
                <a:gd name="connsiteY6" fmla="*/ 715449 h 838200"/>
                <a:gd name="connsiteX7" fmla="*/ 0 w 838200"/>
                <a:gd name="connsiteY7" fmla="*/ 419100 h 838200"/>
                <a:gd name="connsiteX8" fmla="*/ 419100 w 838200"/>
                <a:gd name="connsiteY8" fmla="*/ 0 h 838200"/>
                <a:gd name="connsiteX9" fmla="*/ 838200 w 838200"/>
                <a:gd name="connsiteY9" fmla="*/ 0 h 838200"/>
                <a:gd name="connsiteX10" fmla="*/ 838200 w 838200"/>
                <a:gd name="connsiteY10" fmla="*/ 419100 h 838200"/>
                <a:gd name="connsiteX11" fmla="*/ 419100 w 838200"/>
                <a:gd name="connsiteY11" fmla="*/ 838200 h 838200"/>
                <a:gd name="connsiteX12" fmla="*/ 122751 w 838200"/>
                <a:gd name="connsiteY12" fmla="*/ 715449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838200">
                  <a:moveTo>
                    <a:pt x="307747" y="530453"/>
                  </a:moveTo>
                  <a:cubicBezTo>
                    <a:pt x="336245" y="558951"/>
                    <a:pt x="375614" y="576577"/>
                    <a:pt x="419100" y="576577"/>
                  </a:cubicBezTo>
                  <a:cubicBezTo>
                    <a:pt x="506072" y="576577"/>
                    <a:pt x="576577" y="506072"/>
                    <a:pt x="576577" y="419100"/>
                  </a:cubicBezTo>
                  <a:cubicBezTo>
                    <a:pt x="576577" y="332128"/>
                    <a:pt x="506072" y="261623"/>
                    <a:pt x="419100" y="261623"/>
                  </a:cubicBezTo>
                  <a:cubicBezTo>
                    <a:pt x="332128" y="261623"/>
                    <a:pt x="261623" y="332128"/>
                    <a:pt x="261623" y="419100"/>
                  </a:cubicBezTo>
                  <a:cubicBezTo>
                    <a:pt x="261623" y="462586"/>
                    <a:pt x="279249" y="501955"/>
                    <a:pt x="307747" y="530453"/>
                  </a:cubicBezTo>
                  <a:close/>
                  <a:moveTo>
                    <a:pt x="122751" y="715449"/>
                  </a:moveTo>
                  <a:cubicBezTo>
                    <a:pt x="46909" y="639606"/>
                    <a:pt x="0" y="534831"/>
                    <a:pt x="0" y="419100"/>
                  </a:cubicBezTo>
                  <a:cubicBezTo>
                    <a:pt x="0" y="187637"/>
                    <a:pt x="187637" y="0"/>
                    <a:pt x="419100" y="0"/>
                  </a:cubicBezTo>
                  <a:lnTo>
                    <a:pt x="838200" y="0"/>
                  </a:lnTo>
                  <a:lnTo>
                    <a:pt x="838200" y="419100"/>
                  </a:lnTo>
                  <a:cubicBezTo>
                    <a:pt x="838200" y="650563"/>
                    <a:pt x="650563" y="838200"/>
                    <a:pt x="419100" y="838200"/>
                  </a:cubicBezTo>
                  <a:cubicBezTo>
                    <a:pt x="303369" y="838200"/>
                    <a:pt x="198594" y="791291"/>
                    <a:pt x="122751" y="715449"/>
                  </a:cubicBezTo>
                  <a:close/>
                </a:path>
              </a:pathLst>
            </a:custGeom>
            <a:solidFill>
              <a:srgbClr val="DBEBFF"/>
            </a:solidFill>
            <a:ln w="476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350">
                <a:solidFill>
                  <a:prstClr val="white"/>
                </a:solidFill>
              </a:endParaRPr>
            </a:p>
          </p:txBody>
        </p:sp>
        <p:sp>
          <p:nvSpPr>
            <p:cNvPr id="26" name="자유형: 도형 25">
              <a:extLst>
                <a:ext uri="{FF2B5EF4-FFF2-40B4-BE49-F238E27FC236}">
                  <a16:creationId xmlns:a16="http://schemas.microsoft.com/office/drawing/2014/main" id="{D3DC9BE6-B7BF-4277-BA66-51F9E492880C}"/>
                </a:ext>
              </a:extLst>
            </p:cNvPr>
            <p:cNvSpPr/>
            <p:nvPr/>
          </p:nvSpPr>
          <p:spPr>
            <a:xfrm rot="8100000">
              <a:off x="2266950" y="971550"/>
              <a:ext cx="838200" cy="838200"/>
            </a:xfrm>
            <a:custGeom>
              <a:avLst/>
              <a:gdLst>
                <a:gd name="connsiteX0" fmla="*/ 307747 w 838200"/>
                <a:gd name="connsiteY0" fmla="*/ 530453 h 838200"/>
                <a:gd name="connsiteX1" fmla="*/ 419100 w 838200"/>
                <a:gd name="connsiteY1" fmla="*/ 576577 h 838200"/>
                <a:gd name="connsiteX2" fmla="*/ 576577 w 838200"/>
                <a:gd name="connsiteY2" fmla="*/ 419100 h 838200"/>
                <a:gd name="connsiteX3" fmla="*/ 419100 w 838200"/>
                <a:gd name="connsiteY3" fmla="*/ 261623 h 838200"/>
                <a:gd name="connsiteX4" fmla="*/ 261623 w 838200"/>
                <a:gd name="connsiteY4" fmla="*/ 419100 h 838200"/>
                <a:gd name="connsiteX5" fmla="*/ 307747 w 838200"/>
                <a:gd name="connsiteY5" fmla="*/ 530453 h 838200"/>
                <a:gd name="connsiteX6" fmla="*/ 122751 w 838200"/>
                <a:gd name="connsiteY6" fmla="*/ 715449 h 838200"/>
                <a:gd name="connsiteX7" fmla="*/ 0 w 838200"/>
                <a:gd name="connsiteY7" fmla="*/ 419100 h 838200"/>
                <a:gd name="connsiteX8" fmla="*/ 419100 w 838200"/>
                <a:gd name="connsiteY8" fmla="*/ 0 h 838200"/>
                <a:gd name="connsiteX9" fmla="*/ 838200 w 838200"/>
                <a:gd name="connsiteY9" fmla="*/ 0 h 838200"/>
                <a:gd name="connsiteX10" fmla="*/ 838200 w 838200"/>
                <a:gd name="connsiteY10" fmla="*/ 419100 h 838200"/>
                <a:gd name="connsiteX11" fmla="*/ 419100 w 838200"/>
                <a:gd name="connsiteY11" fmla="*/ 838200 h 838200"/>
                <a:gd name="connsiteX12" fmla="*/ 122751 w 838200"/>
                <a:gd name="connsiteY12" fmla="*/ 715449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838200">
                  <a:moveTo>
                    <a:pt x="307747" y="530453"/>
                  </a:moveTo>
                  <a:cubicBezTo>
                    <a:pt x="336245" y="558951"/>
                    <a:pt x="375614" y="576577"/>
                    <a:pt x="419100" y="576577"/>
                  </a:cubicBezTo>
                  <a:cubicBezTo>
                    <a:pt x="506072" y="576577"/>
                    <a:pt x="576577" y="506072"/>
                    <a:pt x="576577" y="419100"/>
                  </a:cubicBezTo>
                  <a:cubicBezTo>
                    <a:pt x="576577" y="332128"/>
                    <a:pt x="506072" y="261623"/>
                    <a:pt x="419100" y="261623"/>
                  </a:cubicBezTo>
                  <a:cubicBezTo>
                    <a:pt x="332128" y="261623"/>
                    <a:pt x="261623" y="332128"/>
                    <a:pt x="261623" y="419100"/>
                  </a:cubicBezTo>
                  <a:cubicBezTo>
                    <a:pt x="261623" y="462586"/>
                    <a:pt x="279249" y="501955"/>
                    <a:pt x="307747" y="530453"/>
                  </a:cubicBezTo>
                  <a:close/>
                  <a:moveTo>
                    <a:pt x="122751" y="715449"/>
                  </a:moveTo>
                  <a:cubicBezTo>
                    <a:pt x="46909" y="639606"/>
                    <a:pt x="0" y="534831"/>
                    <a:pt x="0" y="419100"/>
                  </a:cubicBezTo>
                  <a:cubicBezTo>
                    <a:pt x="0" y="187637"/>
                    <a:pt x="187637" y="0"/>
                    <a:pt x="419100" y="0"/>
                  </a:cubicBezTo>
                  <a:lnTo>
                    <a:pt x="838200" y="0"/>
                  </a:lnTo>
                  <a:lnTo>
                    <a:pt x="838200" y="419100"/>
                  </a:lnTo>
                  <a:cubicBezTo>
                    <a:pt x="838200" y="650563"/>
                    <a:pt x="650563" y="838200"/>
                    <a:pt x="419100" y="838200"/>
                  </a:cubicBezTo>
                  <a:cubicBezTo>
                    <a:pt x="303369" y="838200"/>
                    <a:pt x="198594" y="791291"/>
                    <a:pt x="122751" y="715449"/>
                  </a:cubicBezTo>
                  <a:close/>
                </a:path>
              </a:pathLst>
            </a:custGeom>
            <a:noFill/>
            <a:ln w="47625">
              <a:solidFill>
                <a:srgbClr val="5096D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350">
                <a:solidFill>
                  <a:prstClr val="white"/>
                </a:solidFill>
              </a:endParaRPr>
            </a:p>
          </p:txBody>
        </p:sp>
      </p:grpSp>
      <p:sp>
        <p:nvSpPr>
          <p:cNvPr id="27" name="직사각형 26">
            <a:extLst>
              <a:ext uri="{FF2B5EF4-FFF2-40B4-BE49-F238E27FC236}">
                <a16:creationId xmlns:a16="http://schemas.microsoft.com/office/drawing/2014/main" id="{F3F246E2-05EA-430E-BE26-787AB809EDAF}"/>
              </a:ext>
            </a:extLst>
          </p:cNvPr>
          <p:cNvSpPr/>
          <p:nvPr/>
        </p:nvSpPr>
        <p:spPr>
          <a:xfrm>
            <a:off x="8568930" y="1490935"/>
            <a:ext cx="3489396" cy="851515"/>
          </a:xfrm>
          <a:prstGeom prst="rect">
            <a:avLst/>
          </a:prstGeom>
        </p:spPr>
        <p:txBody>
          <a:bodyPr wrap="square">
            <a:spAutoFit/>
          </a:bodyPr>
          <a:lstStyle/>
          <a:p>
            <a:pPr algn="ctr">
              <a:spcBef>
                <a:spcPts val="400"/>
              </a:spcBef>
              <a:spcAft>
                <a:spcPts val="400"/>
              </a:spcAft>
            </a:pPr>
            <a:r>
              <a:rPr lang="en-US" altLang="ko-KR" sz="1400" b="1" dirty="0">
                <a:solidFill>
                  <a:schemeClr val="accent5">
                    <a:lumMod val="75000"/>
                  </a:schemeClr>
                </a:solidFill>
                <a:latin typeface="페이북 OTF Bold" panose="00000800000000000000" pitchFamily="50" charset="-127"/>
                <a:ea typeface="페이북 OTF Bold" panose="00000800000000000000" pitchFamily="50" charset="-127"/>
                <a:cs typeface="Microsoft GothicNeo Light" panose="020B0300000101010101" pitchFamily="50" charset="-127"/>
              </a:rPr>
              <a:t>Real-time location-based</a:t>
            </a:r>
          </a:p>
          <a:p>
            <a:pPr algn="ctr">
              <a:spcBef>
                <a:spcPts val="400"/>
              </a:spcBef>
              <a:spcAft>
                <a:spcPts val="400"/>
              </a:spcAft>
            </a:pPr>
            <a:r>
              <a:rPr lang="en-US" altLang="ko-KR" sz="1100" b="0" i="0" dirty="0">
                <a:solidFill>
                  <a:srgbClr val="000000"/>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Study matching with trusted nearby </a:t>
            </a:r>
          </a:p>
          <a:p>
            <a:pPr algn="ctr">
              <a:spcBef>
                <a:spcPts val="400"/>
              </a:spcBef>
              <a:spcAft>
                <a:spcPts val="400"/>
              </a:spcAft>
            </a:pPr>
            <a:r>
              <a:rPr lang="en-US" altLang="ko-KR" sz="1100" b="0" i="0" dirty="0">
                <a:solidFill>
                  <a:srgbClr val="000000"/>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neighbo</a:t>
            </a:r>
            <a:r>
              <a:rPr lang="en-US" altLang="ko-KR" sz="1100"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r </a:t>
            </a:r>
            <a:r>
              <a:rPr lang="en-US" altLang="ko-KR" sz="1100" b="0" i="0" dirty="0">
                <a:solidFill>
                  <a:srgbClr val="000000"/>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users based on your current location</a:t>
            </a:r>
            <a:r>
              <a:rPr lang="ko-KR" altLang="en-US" sz="1100" b="0" i="0" dirty="0">
                <a:solidFill>
                  <a:srgbClr val="000000"/>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endParaRPr lang="en-US" altLang="ko-KR" sz="1100" b="1" dirty="0">
              <a:solidFill>
                <a:schemeClr val="accent5">
                  <a:lumMod val="75000"/>
                </a:scheme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cxnSp>
        <p:nvCxnSpPr>
          <p:cNvPr id="31" name="직선 연결선 30">
            <a:extLst>
              <a:ext uri="{FF2B5EF4-FFF2-40B4-BE49-F238E27FC236}">
                <a16:creationId xmlns:a16="http://schemas.microsoft.com/office/drawing/2014/main" id="{A5ADF151-EEF0-4471-92A0-D064DF586CC9}"/>
              </a:ext>
            </a:extLst>
          </p:cNvPr>
          <p:cNvCxnSpPr>
            <a:cxnSpLocks/>
          </p:cNvCxnSpPr>
          <p:nvPr/>
        </p:nvCxnSpPr>
        <p:spPr>
          <a:xfrm>
            <a:off x="9204763" y="1789774"/>
            <a:ext cx="2217730" cy="0"/>
          </a:xfrm>
          <a:prstGeom prst="line">
            <a:avLst/>
          </a:prstGeom>
          <a:ln w="31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48D85D00-657E-4BE9-AFBB-5A0B5DD46A84}"/>
              </a:ext>
            </a:extLst>
          </p:cNvPr>
          <p:cNvSpPr/>
          <p:nvPr/>
        </p:nvSpPr>
        <p:spPr>
          <a:xfrm>
            <a:off x="9310135" y="3675134"/>
            <a:ext cx="2881865" cy="1020792"/>
          </a:xfrm>
          <a:prstGeom prst="rect">
            <a:avLst/>
          </a:prstGeom>
        </p:spPr>
        <p:txBody>
          <a:bodyPr wrap="square">
            <a:spAutoFit/>
          </a:bodyPr>
          <a:lstStyle/>
          <a:p>
            <a:pPr algn="ctr">
              <a:spcBef>
                <a:spcPts val="400"/>
              </a:spcBef>
              <a:spcAft>
                <a:spcPts val="400"/>
              </a:spcAft>
            </a:pPr>
            <a:r>
              <a:rPr lang="en-US" altLang="ko-KR" sz="1400" b="1" dirty="0">
                <a:solidFill>
                  <a:schemeClr val="accent5">
                    <a:lumMod val="75000"/>
                  </a:schemeClr>
                </a:solidFill>
                <a:latin typeface="페이북 OTF Bold" panose="00000800000000000000" pitchFamily="50" charset="-127"/>
                <a:ea typeface="페이북 OTF Bold" panose="00000800000000000000" pitchFamily="50" charset="-127"/>
                <a:cs typeface="Microsoft GothicNeo Light" panose="020B0300000101010101" pitchFamily="50" charset="-127"/>
              </a:rPr>
              <a:t>Social community platform</a:t>
            </a:r>
          </a:p>
          <a:p>
            <a:pPr algn="ctr">
              <a:spcBef>
                <a:spcPts val="400"/>
              </a:spcBef>
              <a:spcAft>
                <a:spcPts val="400"/>
              </a:spcAft>
            </a:pPr>
            <a:r>
              <a:rPr lang="en-US" altLang="ko-KR" sz="1100"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Expansion into a continuous</a:t>
            </a:r>
          </a:p>
          <a:p>
            <a:pPr algn="ctr">
              <a:spcBef>
                <a:spcPts val="400"/>
              </a:spcBef>
              <a:spcAft>
                <a:spcPts val="400"/>
              </a:spcAft>
            </a:pPr>
            <a:r>
              <a:rPr lang="en-US" altLang="ko-KR" sz="1100"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community space after the study</a:t>
            </a:r>
            <a:r>
              <a:rPr lang="en-US" altLang="ko-KR" sz="300"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 </a:t>
            </a:r>
            <a:br>
              <a:rPr lang="ko-KR" altLang="en-US" sz="11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br>
            <a:r>
              <a:rPr lang="en-US" altLang="ko-KR" sz="11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(Interview review/book/product transaction)</a:t>
            </a:r>
            <a:endParaRPr lang="en-US" altLang="ko-KR" sz="1100" b="1" dirty="0">
              <a:solidFill>
                <a:schemeClr val="accent5">
                  <a:lumMod val="75000"/>
                </a:schemeClr>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cxnSp>
        <p:nvCxnSpPr>
          <p:cNvPr id="33" name="직선 연결선 32">
            <a:extLst>
              <a:ext uri="{FF2B5EF4-FFF2-40B4-BE49-F238E27FC236}">
                <a16:creationId xmlns:a16="http://schemas.microsoft.com/office/drawing/2014/main" id="{864BBFCA-C4E5-4E43-9305-5D738ED134A0}"/>
              </a:ext>
            </a:extLst>
          </p:cNvPr>
          <p:cNvCxnSpPr>
            <a:cxnSpLocks/>
          </p:cNvCxnSpPr>
          <p:nvPr/>
        </p:nvCxnSpPr>
        <p:spPr>
          <a:xfrm>
            <a:off x="9666084" y="3942110"/>
            <a:ext cx="1902175" cy="0"/>
          </a:xfrm>
          <a:prstGeom prst="line">
            <a:avLst/>
          </a:prstGeom>
          <a:ln w="31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76D7BEC5-35A1-481B-BA52-70B288844B16}"/>
              </a:ext>
            </a:extLst>
          </p:cNvPr>
          <p:cNvSpPr/>
          <p:nvPr/>
        </p:nvSpPr>
        <p:spPr>
          <a:xfrm>
            <a:off x="2272663" y="3382172"/>
            <a:ext cx="2704148" cy="1087477"/>
          </a:xfrm>
          <a:prstGeom prst="rect">
            <a:avLst/>
          </a:prstGeom>
        </p:spPr>
        <p:txBody>
          <a:bodyPr wrap="square">
            <a:spAutoFit/>
          </a:bodyPr>
          <a:lstStyle/>
          <a:p>
            <a:pPr algn="ctr">
              <a:spcBef>
                <a:spcPts val="400"/>
              </a:spcBef>
              <a:spcAft>
                <a:spcPts val="400"/>
              </a:spcAft>
            </a:pPr>
            <a:r>
              <a:rPr lang="en-US" altLang="ko-KR" sz="1400" b="1" dirty="0">
                <a:solidFill>
                  <a:schemeClr val="accent5">
                    <a:lumMod val="75000"/>
                  </a:schemeClr>
                </a:solidFill>
                <a:latin typeface="페이북 OTF Bold" panose="00000800000000000000" pitchFamily="50" charset="-127"/>
                <a:ea typeface="페이북 OTF Bold" panose="00000800000000000000" pitchFamily="50" charset="-127"/>
                <a:cs typeface="Microsoft GothicNeo Light" panose="020B0300000101010101" pitchFamily="50" charset="-127"/>
              </a:rPr>
              <a:t>Simplify/Visualize Processes</a:t>
            </a:r>
          </a:p>
          <a:p>
            <a:pPr algn="ctr">
              <a:spcBef>
                <a:spcPts val="400"/>
              </a:spcBef>
              <a:spcAft>
                <a:spcPts val="400"/>
              </a:spcAft>
            </a:pPr>
            <a:r>
              <a:rPr lang="en-US" altLang="ko-KR" sz="1100" b="0" i="0" dirty="0">
                <a:solidFill>
                  <a:srgbClr val="000000"/>
                </a:solidFill>
                <a:effectLst/>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Processes such as location selection / user invitation / recruitment status inquiry / chatting / schedule sharing are performed at once</a:t>
            </a:r>
            <a:endParaRPr lang="en-US" altLang="ko-KR" sz="1100" dirty="0">
              <a:solidFill>
                <a:srgbClr val="000000"/>
              </a:solidFill>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cxnSp>
        <p:nvCxnSpPr>
          <p:cNvPr id="35" name="직선 연결선 34">
            <a:extLst>
              <a:ext uri="{FF2B5EF4-FFF2-40B4-BE49-F238E27FC236}">
                <a16:creationId xmlns:a16="http://schemas.microsoft.com/office/drawing/2014/main" id="{177AFAAE-5F7C-4ADF-B84A-F8379EE7D0CF}"/>
              </a:ext>
            </a:extLst>
          </p:cNvPr>
          <p:cNvCxnSpPr>
            <a:cxnSpLocks/>
          </p:cNvCxnSpPr>
          <p:nvPr/>
        </p:nvCxnSpPr>
        <p:spPr>
          <a:xfrm>
            <a:off x="2673097" y="3934593"/>
            <a:ext cx="1754530" cy="0"/>
          </a:xfrm>
          <a:prstGeom prst="line">
            <a:avLst/>
          </a:prstGeom>
          <a:ln w="31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99C64C3-2997-44F3-AF4C-D172F01BCB6C}"/>
              </a:ext>
            </a:extLst>
          </p:cNvPr>
          <p:cNvSpPr txBox="1"/>
          <p:nvPr/>
        </p:nvSpPr>
        <p:spPr>
          <a:xfrm>
            <a:off x="1123837" y="1529912"/>
            <a:ext cx="3466636" cy="1477328"/>
          </a:xfrm>
          <a:prstGeom prst="rect">
            <a:avLst/>
          </a:prstGeom>
          <a:noFill/>
        </p:spPr>
        <p:txBody>
          <a:bodyPr wrap="square" rtlCol="0">
            <a:spAutoFit/>
          </a:bodyPr>
          <a:lstStyle/>
          <a:p>
            <a:r>
              <a:rPr lang="en-US" altLang="ko-KR" dirty="0">
                <a:latin typeface="페이북 OTF Bold" panose="00000800000000000000" pitchFamily="50" charset="-127"/>
                <a:ea typeface="페이북 OTF Bold" panose="00000800000000000000" pitchFamily="50" charset="-127"/>
              </a:rPr>
              <a:t>Reliability</a:t>
            </a:r>
            <a:r>
              <a:rPr lang="ko-KR" altLang="en-US" dirty="0">
                <a:latin typeface="페이북 OTF Bold" panose="00000800000000000000" pitchFamily="50" charset="-127"/>
                <a:ea typeface="페이북 OTF Bold" panose="00000800000000000000" pitchFamily="50" charset="-127"/>
              </a:rPr>
              <a:t> </a:t>
            </a:r>
            <a:endParaRPr lang="en-US" altLang="ko-KR" dirty="0">
              <a:latin typeface="페이북 OTF Bold" panose="00000800000000000000" pitchFamily="50" charset="-127"/>
              <a:ea typeface="페이북 OTF Bold" panose="00000800000000000000" pitchFamily="50" charset="-127"/>
            </a:endParaRPr>
          </a:p>
          <a:p>
            <a:endParaRPr lang="en-US" altLang="ko-KR" dirty="0">
              <a:latin typeface="페이북 OTF Bold" panose="00000800000000000000" pitchFamily="50" charset="-127"/>
              <a:ea typeface="페이북 OTF Bold" panose="00000800000000000000" pitchFamily="50" charset="-127"/>
            </a:endParaRPr>
          </a:p>
          <a:p>
            <a:r>
              <a:rPr lang="en-US" altLang="ko-KR" dirty="0">
                <a:latin typeface="페이북 OTF Bold" panose="00000800000000000000" pitchFamily="50" charset="-127"/>
                <a:ea typeface="페이북 OTF Bold" panose="00000800000000000000" pitchFamily="50" charset="-127"/>
              </a:rPr>
              <a:t>Convenience</a:t>
            </a:r>
            <a:r>
              <a:rPr lang="ko-KR" altLang="en-US" dirty="0">
                <a:latin typeface="페이북 OTF Bold" panose="00000800000000000000" pitchFamily="50" charset="-127"/>
                <a:ea typeface="페이북 OTF Bold" panose="00000800000000000000" pitchFamily="50" charset="-127"/>
              </a:rPr>
              <a:t> </a:t>
            </a:r>
            <a:r>
              <a:rPr lang="en-US" altLang="ko-KR" dirty="0">
                <a:latin typeface="페이북 OTF Bold" panose="00000800000000000000" pitchFamily="50" charset="-127"/>
                <a:ea typeface="페이북 OTF Bold" panose="00000800000000000000" pitchFamily="50" charset="-127"/>
              </a:rPr>
              <a:t>&amp; Hyperlocal</a:t>
            </a:r>
          </a:p>
          <a:p>
            <a:endParaRPr lang="en-US" altLang="ko-KR" dirty="0">
              <a:latin typeface="페이북 OTF Bold" panose="00000800000000000000" pitchFamily="50" charset="-127"/>
              <a:ea typeface="페이북 OTF Bold" panose="00000800000000000000" pitchFamily="50" charset="-127"/>
            </a:endParaRPr>
          </a:p>
          <a:p>
            <a:r>
              <a:rPr lang="en-US" altLang="ko-KR" dirty="0">
                <a:latin typeface="페이북 OTF Bold" panose="00000800000000000000" pitchFamily="50" charset="-127"/>
                <a:ea typeface="페이북 OTF Bold" panose="00000800000000000000" pitchFamily="50" charset="-127"/>
              </a:rPr>
              <a:t>One-touch platform</a:t>
            </a:r>
            <a:r>
              <a:rPr lang="ko-KR" altLang="en-US" dirty="0">
                <a:latin typeface="페이북 OTF Bold" panose="00000800000000000000" pitchFamily="50" charset="-127"/>
                <a:ea typeface="페이북 OTF Bold" panose="00000800000000000000" pitchFamily="50" charset="-127"/>
              </a:rPr>
              <a:t> </a:t>
            </a:r>
          </a:p>
        </p:txBody>
      </p:sp>
      <p:grpSp>
        <p:nvGrpSpPr>
          <p:cNvPr id="37" name="그룹 36">
            <a:extLst>
              <a:ext uri="{FF2B5EF4-FFF2-40B4-BE49-F238E27FC236}">
                <a16:creationId xmlns:a16="http://schemas.microsoft.com/office/drawing/2014/main" id="{3244D683-065A-4B25-9B2E-1C4A64C83899}"/>
              </a:ext>
            </a:extLst>
          </p:cNvPr>
          <p:cNvGrpSpPr/>
          <p:nvPr/>
        </p:nvGrpSpPr>
        <p:grpSpPr>
          <a:xfrm>
            <a:off x="650845" y="2583310"/>
            <a:ext cx="420129" cy="420129"/>
            <a:chOff x="4275943" y="1864159"/>
            <a:chExt cx="653616" cy="653616"/>
          </a:xfrm>
        </p:grpSpPr>
        <p:sp>
          <p:nvSpPr>
            <p:cNvPr id="38" name="타원 37">
              <a:extLst>
                <a:ext uri="{FF2B5EF4-FFF2-40B4-BE49-F238E27FC236}">
                  <a16:creationId xmlns:a16="http://schemas.microsoft.com/office/drawing/2014/main" id="{1D1662A3-152B-4F03-B08A-446C537FC0C5}"/>
                </a:ext>
              </a:extLst>
            </p:cNvPr>
            <p:cNvSpPr/>
            <p:nvPr/>
          </p:nvSpPr>
          <p:spPr>
            <a:xfrm>
              <a:off x="4275943" y="1864159"/>
              <a:ext cx="653616" cy="65361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87FC8DC0-4B07-4FEB-87FC-277000EE2DA3}"/>
                </a:ext>
              </a:extLst>
            </p:cNvPr>
            <p:cNvSpPr/>
            <p:nvPr/>
          </p:nvSpPr>
          <p:spPr>
            <a:xfrm rot="328042">
              <a:off x="4405925" y="2065785"/>
              <a:ext cx="393652" cy="330937"/>
            </a:xfrm>
            <a:custGeom>
              <a:avLst/>
              <a:gdLst>
                <a:gd name="connsiteX0" fmla="*/ 0 w 555674"/>
                <a:gd name="connsiteY0" fmla="*/ 189913 h 457199"/>
                <a:gd name="connsiteX1" fmla="*/ 267286 w 555674"/>
                <a:gd name="connsiteY1" fmla="*/ 457199 h 457199"/>
                <a:gd name="connsiteX2" fmla="*/ 555674 w 555674"/>
                <a:gd name="connsiteY2" fmla="*/ 0 h 457199"/>
              </a:gdLst>
              <a:ahLst/>
              <a:cxnLst>
                <a:cxn ang="0">
                  <a:pos x="connsiteX0" y="connsiteY0"/>
                </a:cxn>
                <a:cxn ang="0">
                  <a:pos x="connsiteX1" y="connsiteY1"/>
                </a:cxn>
                <a:cxn ang="0">
                  <a:pos x="connsiteX2" y="connsiteY2"/>
                </a:cxn>
              </a:cxnLst>
              <a:rect l="l" t="t" r="r" b="b"/>
              <a:pathLst>
                <a:path w="555674" h="457199">
                  <a:moveTo>
                    <a:pt x="0" y="189913"/>
                  </a:moveTo>
                  <a:lnTo>
                    <a:pt x="267286" y="457199"/>
                  </a:lnTo>
                  <a:lnTo>
                    <a:pt x="555674" y="0"/>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0" name="그룹 39">
            <a:extLst>
              <a:ext uri="{FF2B5EF4-FFF2-40B4-BE49-F238E27FC236}">
                <a16:creationId xmlns:a16="http://schemas.microsoft.com/office/drawing/2014/main" id="{3828D729-B48F-42DF-8CAB-AF824679B1A2}"/>
              </a:ext>
            </a:extLst>
          </p:cNvPr>
          <p:cNvGrpSpPr/>
          <p:nvPr/>
        </p:nvGrpSpPr>
        <p:grpSpPr>
          <a:xfrm>
            <a:off x="650846" y="2009597"/>
            <a:ext cx="420129" cy="420129"/>
            <a:chOff x="4275943" y="1864159"/>
            <a:chExt cx="653616" cy="653616"/>
          </a:xfrm>
        </p:grpSpPr>
        <p:sp>
          <p:nvSpPr>
            <p:cNvPr id="41" name="타원 40">
              <a:extLst>
                <a:ext uri="{FF2B5EF4-FFF2-40B4-BE49-F238E27FC236}">
                  <a16:creationId xmlns:a16="http://schemas.microsoft.com/office/drawing/2014/main" id="{987A048D-8382-4707-8E3B-BFA5BEE22B28}"/>
                </a:ext>
              </a:extLst>
            </p:cNvPr>
            <p:cNvSpPr/>
            <p:nvPr/>
          </p:nvSpPr>
          <p:spPr>
            <a:xfrm>
              <a:off x="4275943" y="1864159"/>
              <a:ext cx="653616" cy="65361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1">
              <a:extLst>
                <a:ext uri="{FF2B5EF4-FFF2-40B4-BE49-F238E27FC236}">
                  <a16:creationId xmlns:a16="http://schemas.microsoft.com/office/drawing/2014/main" id="{0D1A3379-9EAC-4B5A-93FB-072169E1146D}"/>
                </a:ext>
              </a:extLst>
            </p:cNvPr>
            <p:cNvSpPr/>
            <p:nvPr/>
          </p:nvSpPr>
          <p:spPr>
            <a:xfrm rot="328042">
              <a:off x="4405925" y="2065785"/>
              <a:ext cx="393652" cy="330937"/>
            </a:xfrm>
            <a:custGeom>
              <a:avLst/>
              <a:gdLst>
                <a:gd name="connsiteX0" fmla="*/ 0 w 555674"/>
                <a:gd name="connsiteY0" fmla="*/ 189913 h 457199"/>
                <a:gd name="connsiteX1" fmla="*/ 267286 w 555674"/>
                <a:gd name="connsiteY1" fmla="*/ 457199 h 457199"/>
                <a:gd name="connsiteX2" fmla="*/ 555674 w 555674"/>
                <a:gd name="connsiteY2" fmla="*/ 0 h 457199"/>
              </a:gdLst>
              <a:ahLst/>
              <a:cxnLst>
                <a:cxn ang="0">
                  <a:pos x="connsiteX0" y="connsiteY0"/>
                </a:cxn>
                <a:cxn ang="0">
                  <a:pos x="connsiteX1" y="connsiteY1"/>
                </a:cxn>
                <a:cxn ang="0">
                  <a:pos x="connsiteX2" y="connsiteY2"/>
                </a:cxn>
              </a:cxnLst>
              <a:rect l="l" t="t" r="r" b="b"/>
              <a:pathLst>
                <a:path w="555674" h="457199">
                  <a:moveTo>
                    <a:pt x="0" y="189913"/>
                  </a:moveTo>
                  <a:lnTo>
                    <a:pt x="267286" y="457199"/>
                  </a:lnTo>
                  <a:lnTo>
                    <a:pt x="555674" y="0"/>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2">
            <a:extLst>
              <a:ext uri="{FF2B5EF4-FFF2-40B4-BE49-F238E27FC236}">
                <a16:creationId xmlns:a16="http://schemas.microsoft.com/office/drawing/2014/main" id="{CD008F40-014E-460E-9FA7-A689392383B3}"/>
              </a:ext>
            </a:extLst>
          </p:cNvPr>
          <p:cNvGrpSpPr/>
          <p:nvPr/>
        </p:nvGrpSpPr>
        <p:grpSpPr>
          <a:xfrm>
            <a:off x="650847" y="1435884"/>
            <a:ext cx="420129" cy="420129"/>
            <a:chOff x="4275943" y="1864159"/>
            <a:chExt cx="653616" cy="653616"/>
          </a:xfrm>
        </p:grpSpPr>
        <p:sp>
          <p:nvSpPr>
            <p:cNvPr id="44" name="타원 43">
              <a:extLst>
                <a:ext uri="{FF2B5EF4-FFF2-40B4-BE49-F238E27FC236}">
                  <a16:creationId xmlns:a16="http://schemas.microsoft.com/office/drawing/2014/main" id="{C0082E9E-5839-48F0-B05D-E35B745647C9}"/>
                </a:ext>
              </a:extLst>
            </p:cNvPr>
            <p:cNvSpPr/>
            <p:nvPr/>
          </p:nvSpPr>
          <p:spPr>
            <a:xfrm>
              <a:off x="4275943" y="1864159"/>
              <a:ext cx="653616" cy="65361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44">
              <a:extLst>
                <a:ext uri="{FF2B5EF4-FFF2-40B4-BE49-F238E27FC236}">
                  <a16:creationId xmlns:a16="http://schemas.microsoft.com/office/drawing/2014/main" id="{46E60C3A-CE66-45B1-91C9-7042AE9941DA}"/>
                </a:ext>
              </a:extLst>
            </p:cNvPr>
            <p:cNvSpPr/>
            <p:nvPr/>
          </p:nvSpPr>
          <p:spPr>
            <a:xfrm rot="328042">
              <a:off x="4405925" y="2065785"/>
              <a:ext cx="393652" cy="330937"/>
            </a:xfrm>
            <a:custGeom>
              <a:avLst/>
              <a:gdLst>
                <a:gd name="connsiteX0" fmla="*/ 0 w 555674"/>
                <a:gd name="connsiteY0" fmla="*/ 189913 h 457199"/>
                <a:gd name="connsiteX1" fmla="*/ 267286 w 555674"/>
                <a:gd name="connsiteY1" fmla="*/ 457199 h 457199"/>
                <a:gd name="connsiteX2" fmla="*/ 555674 w 555674"/>
                <a:gd name="connsiteY2" fmla="*/ 0 h 457199"/>
              </a:gdLst>
              <a:ahLst/>
              <a:cxnLst>
                <a:cxn ang="0">
                  <a:pos x="connsiteX0" y="connsiteY0"/>
                </a:cxn>
                <a:cxn ang="0">
                  <a:pos x="connsiteX1" y="connsiteY1"/>
                </a:cxn>
                <a:cxn ang="0">
                  <a:pos x="connsiteX2" y="connsiteY2"/>
                </a:cxn>
              </a:cxnLst>
              <a:rect l="l" t="t" r="r" b="b"/>
              <a:pathLst>
                <a:path w="555674" h="457199">
                  <a:moveTo>
                    <a:pt x="0" y="189913"/>
                  </a:moveTo>
                  <a:lnTo>
                    <a:pt x="267286" y="457199"/>
                  </a:lnTo>
                  <a:lnTo>
                    <a:pt x="555674" y="0"/>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719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anim calcmode="lin" valueType="num">
                                      <p:cBhvr>
                                        <p:cTn id="8" dur="2000" fill="hold"/>
                                        <p:tgtEl>
                                          <p:spTgt spid="23"/>
                                        </p:tgtEl>
                                        <p:attrNameLst>
                                          <p:attrName>ppt_w</p:attrName>
                                        </p:attrNameLst>
                                      </p:cBhvr>
                                      <p:tavLst>
                                        <p:tav tm="0" fmla="#ppt_w*sin(2.5*pi*$)">
                                          <p:val>
                                            <p:fltVal val="0"/>
                                          </p:val>
                                        </p:tav>
                                        <p:tav tm="100000">
                                          <p:val>
                                            <p:fltVal val="1"/>
                                          </p:val>
                                        </p:tav>
                                      </p:tavLst>
                                    </p:anim>
                                    <p:anim calcmode="lin" valueType="num">
                                      <p:cBhvr>
                                        <p:cTn id="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8E3FEA-B4E3-4FEA-99BA-A025BFCADD43}"/>
              </a:ext>
            </a:extLst>
          </p:cNvPr>
          <p:cNvSpPr>
            <a:spLocks noGrp="1"/>
          </p:cNvSpPr>
          <p:nvPr>
            <p:ph type="title"/>
          </p:nvPr>
        </p:nvSpPr>
        <p:spPr/>
        <p:txBody>
          <a:bodyPr/>
          <a:lstStyle/>
          <a:p>
            <a:endParaRPr lang="ko-KR" altLang="en-US"/>
          </a:p>
        </p:txBody>
      </p:sp>
      <p:pic>
        <p:nvPicPr>
          <p:cNvPr id="4" name="캡스톤_스윗미">
            <a:hlinkClick r:id="" action="ppaction://media"/>
            <a:extLst>
              <a:ext uri="{FF2B5EF4-FFF2-40B4-BE49-F238E27FC236}">
                <a16:creationId xmlns:a16="http://schemas.microsoft.com/office/drawing/2014/main" id="{45DC19D2-1F1D-41F5-9E17-FDE62B4E796B}"/>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8"/>
          <a:stretch>
            <a:fillRect/>
          </a:stretch>
        </p:blipFill>
        <p:spPr>
          <a:xfrm>
            <a:off x="0" y="0"/>
            <a:ext cx="12238892" cy="6858000"/>
          </a:xfrm>
        </p:spPr>
      </p:pic>
      <p:pic>
        <p:nvPicPr>
          <p:cNvPr id="5" name="오디오 4">
            <a:hlinkClick r:id="" action="ppaction://media"/>
            <a:extLst>
              <a:ext uri="{FF2B5EF4-FFF2-40B4-BE49-F238E27FC236}">
                <a16:creationId xmlns:a16="http://schemas.microsoft.com/office/drawing/2014/main" id="{F848A318-5827-4004-BE2C-65CF24CD7330}"/>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78223116"/>
      </p:ext>
    </p:extLst>
  </p:cSld>
  <p:clrMapOvr>
    <a:masterClrMapping/>
  </p:clrMapOvr>
  <mc:AlternateContent xmlns:mc="http://schemas.openxmlformats.org/markup-compatibility/2006" xmlns:p14="http://schemas.microsoft.com/office/powerpoint/2010/main">
    <mc:Choice Requires="p14">
      <p:transition spd="slow" p14:dur="2000" advTm="107790"/>
    </mc:Choice>
    <mc:Fallback xmlns="">
      <p:transition spd="slow" advTm="107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72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699" objId="4"/>
        <p14:triggerEvt type="onClick" time="700" objId="4"/>
        <p14:stopEvt time="106996" objId="4"/>
        <p14:playEvt time="106999" objId="4"/>
        <p14:stopEvt time="107695"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14514"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#5.</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2785" y="255060"/>
            <a:ext cx="5984829" cy="584775"/>
          </a:xfrm>
          <a:prstGeom prst="rect">
            <a:avLst/>
          </a:prstGeom>
          <a:noFill/>
        </p:spPr>
        <p:txBody>
          <a:bodyPr wrap="square">
            <a:spAutoFit/>
          </a:bodyPr>
          <a:lstStyle/>
          <a:p>
            <a:r>
              <a:rPr lang="en-US" altLang="ko-KR" sz="3200" b="1" i="1" kern="0" dirty="0">
                <a:ln w="98425">
                  <a:solidFill>
                    <a:srgbClr val="462602"/>
                  </a:solidFill>
                </a:ln>
                <a:noFill/>
              </a:rPr>
              <a:t>Service Development Process</a:t>
            </a:r>
            <a:endParaRPr lang="ko-KR" altLang="en-US"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42606" y="246332"/>
            <a:ext cx="6302373" cy="584775"/>
          </a:xfrm>
          <a:prstGeom prst="rect">
            <a:avLst/>
          </a:prstGeom>
          <a:noFill/>
        </p:spPr>
        <p:txBody>
          <a:bodyPr wrap="square">
            <a:spAutoFit/>
          </a:bodyPr>
          <a:lstStyle/>
          <a:p>
            <a:r>
              <a:rPr lang="en-US" altLang="ko-KR" sz="3200" b="1" i="1" kern="0" dirty="0">
                <a:ln w="98425">
                  <a:noFill/>
                </a:ln>
                <a:solidFill>
                  <a:prstClr val="white"/>
                </a:solidFill>
              </a:rPr>
              <a:t>Service Development Process</a:t>
            </a:r>
            <a:endParaRPr lang="ko-KR" altLang="en-US" dirty="0">
              <a:ln w="98425">
                <a:noFill/>
              </a:ln>
              <a:solidFill>
                <a:prstClr val="white"/>
              </a:solidFill>
            </a:endParaRPr>
          </a:p>
        </p:txBody>
      </p:sp>
      <p:pic>
        <p:nvPicPr>
          <p:cNvPr id="3" name="그림 2">
            <a:extLst>
              <a:ext uri="{FF2B5EF4-FFF2-40B4-BE49-F238E27FC236}">
                <a16:creationId xmlns:a16="http://schemas.microsoft.com/office/drawing/2014/main" id="{130FF0AA-ED2C-4847-8525-8E22F18F1AA9}"/>
              </a:ext>
            </a:extLst>
          </p:cNvPr>
          <p:cNvPicPr>
            <a:picLocks noChangeAspect="1"/>
          </p:cNvPicPr>
          <p:nvPr/>
        </p:nvPicPr>
        <p:blipFill rotWithShape="1">
          <a:blip r:embed="rId3"/>
          <a:srcRect r="34632"/>
          <a:stretch/>
        </p:blipFill>
        <p:spPr>
          <a:xfrm>
            <a:off x="1613646" y="1175657"/>
            <a:ext cx="9260541" cy="5217423"/>
          </a:xfrm>
          <a:prstGeom prst="rect">
            <a:avLst/>
          </a:prstGeom>
        </p:spPr>
      </p:pic>
    </p:spTree>
    <p:extLst>
      <p:ext uri="{BB962C8B-B14F-4D97-AF65-F5344CB8AC3E}">
        <p14:creationId xmlns:p14="http://schemas.microsoft.com/office/powerpoint/2010/main" val="1648918945"/>
      </p:ext>
    </p:extLst>
  </p:cSld>
  <p:clrMapOvr>
    <a:masterClrMapping/>
  </p:clrMapOvr>
  <mc:AlternateContent xmlns:mc="http://schemas.openxmlformats.org/markup-compatibility/2006" xmlns:p14="http://schemas.microsoft.com/office/powerpoint/2010/main">
    <mc:Choice Requires="p14">
      <p:transition spd="slow" p14:dur="2000" advTm="6340"/>
    </mc:Choice>
    <mc:Fallback xmlns="">
      <p:transition spd="slow" advTm="634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99FF647-8F70-41F1-91DD-04548A396D9A}"/>
              </a:ext>
            </a:extLst>
          </p:cNvPr>
          <p:cNvSpPr/>
          <p:nvPr/>
        </p:nvSpPr>
        <p:spPr>
          <a:xfrm>
            <a:off x="-14514" y="-10296"/>
            <a:ext cx="12206514" cy="972000"/>
          </a:xfrm>
          <a:prstGeom prst="rect">
            <a:avLst/>
          </a:prstGeom>
          <a:solidFill>
            <a:schemeClr val="bg1">
              <a:lumMod val="65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6" name="직사각형 5">
            <a:extLst>
              <a:ext uri="{FF2B5EF4-FFF2-40B4-BE49-F238E27FC236}">
                <a16:creationId xmlns:a16="http://schemas.microsoft.com/office/drawing/2014/main" id="{E71638E6-AEA8-4876-BB8E-5F9958379877}"/>
              </a:ext>
            </a:extLst>
          </p:cNvPr>
          <p:cNvSpPr/>
          <p:nvPr/>
        </p:nvSpPr>
        <p:spPr>
          <a:xfrm>
            <a:off x="-14514" y="0"/>
            <a:ext cx="12206514" cy="1078490"/>
          </a:xfrm>
          <a:custGeom>
            <a:avLst/>
            <a:gdLst>
              <a:gd name="connsiteX0" fmla="*/ 0 w 12192000"/>
              <a:gd name="connsiteY0" fmla="*/ 0 h 686604"/>
              <a:gd name="connsiteX1" fmla="*/ 12192000 w 12192000"/>
              <a:gd name="connsiteY1" fmla="*/ 0 h 686604"/>
              <a:gd name="connsiteX2" fmla="*/ 12192000 w 12192000"/>
              <a:gd name="connsiteY2" fmla="*/ 686604 h 686604"/>
              <a:gd name="connsiteX3" fmla="*/ 0 w 12192000"/>
              <a:gd name="connsiteY3" fmla="*/ 686604 h 686604"/>
              <a:gd name="connsiteX4" fmla="*/ 0 w 12192000"/>
              <a:gd name="connsiteY4" fmla="*/ 0 h 686604"/>
              <a:gd name="connsiteX0" fmla="*/ 14514 w 12206514"/>
              <a:gd name="connsiteY0" fmla="*/ 0 h 1078490"/>
              <a:gd name="connsiteX1" fmla="*/ 12206514 w 12206514"/>
              <a:gd name="connsiteY1" fmla="*/ 0 h 1078490"/>
              <a:gd name="connsiteX2" fmla="*/ 12206514 w 12206514"/>
              <a:gd name="connsiteY2" fmla="*/ 686604 h 1078490"/>
              <a:gd name="connsiteX3" fmla="*/ 0 w 12206514"/>
              <a:gd name="connsiteY3" fmla="*/ 1078490 h 1078490"/>
              <a:gd name="connsiteX4" fmla="*/ 14514 w 12206514"/>
              <a:gd name="connsiteY4" fmla="*/ 0 h 107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4" h="1078490">
                <a:moveTo>
                  <a:pt x="14514" y="0"/>
                </a:moveTo>
                <a:lnTo>
                  <a:pt x="12206514" y="0"/>
                </a:lnTo>
                <a:lnTo>
                  <a:pt x="12206514" y="686604"/>
                </a:lnTo>
                <a:lnTo>
                  <a:pt x="0" y="1078490"/>
                </a:lnTo>
                <a:lnTo>
                  <a:pt x="14514" y="0"/>
                </a:lnTo>
                <a:close/>
              </a:path>
            </a:pathLst>
          </a:custGeom>
          <a:solidFill>
            <a:srgbClr val="F8C569"/>
          </a:solidFill>
          <a:ln>
            <a:noFill/>
          </a:ln>
          <a:effectLst>
            <a:outerShdw dist="25400" dir="5400000" algn="t" rotWithShape="0">
              <a:srgbClr val="462602"/>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ctr"/>
          <a:lstStyle/>
          <a:p>
            <a:pPr lvl="1" latinLnBrk="0">
              <a:defRPr/>
            </a:pPr>
            <a:endParaRPr lang="en-US" altLang="ko-KR" sz="400" kern="0" dirty="0">
              <a:solidFill>
                <a:prstClr val="white"/>
              </a:solidFill>
            </a:endParaRPr>
          </a:p>
        </p:txBody>
      </p:sp>
      <p:sp>
        <p:nvSpPr>
          <p:cNvPr id="16" name="자유형: 도형 15">
            <a:extLst>
              <a:ext uri="{FF2B5EF4-FFF2-40B4-BE49-F238E27FC236}">
                <a16:creationId xmlns:a16="http://schemas.microsoft.com/office/drawing/2014/main" id="{E7B9AF5B-DF12-4C74-9436-4E44EE38010F}"/>
              </a:ext>
            </a:extLst>
          </p:cNvPr>
          <p:cNvSpPr/>
          <p:nvPr/>
        </p:nvSpPr>
        <p:spPr>
          <a:xfrm rot="21420000" flipH="1">
            <a:off x="240963" y="152030"/>
            <a:ext cx="763513" cy="357185"/>
          </a:xfrm>
          <a:custGeom>
            <a:avLst/>
            <a:gdLst>
              <a:gd name="connsiteX0" fmla="*/ 0 w 1088045"/>
              <a:gd name="connsiteY0" fmla="*/ 205740 h 509007"/>
              <a:gd name="connsiteX1" fmla="*/ 0 w 1088045"/>
              <a:gd name="connsiteY1" fmla="*/ 205741 h 509007"/>
              <a:gd name="connsiteX2" fmla="*/ 0 w 1088045"/>
              <a:gd name="connsiteY2" fmla="*/ 205741 h 509007"/>
              <a:gd name="connsiteX3" fmla="*/ 205741 w 1088045"/>
              <a:gd name="connsiteY3" fmla="*/ 0 h 509007"/>
              <a:gd name="connsiteX4" fmla="*/ 882304 w 1088045"/>
              <a:gd name="connsiteY4" fmla="*/ 0 h 509007"/>
              <a:gd name="connsiteX5" fmla="*/ 1088045 w 1088045"/>
              <a:gd name="connsiteY5" fmla="*/ 205741 h 509007"/>
              <a:gd name="connsiteX6" fmla="*/ 1088044 w 1088045"/>
              <a:gd name="connsiteY6" fmla="*/ 205741 h 509007"/>
              <a:gd name="connsiteX7" fmla="*/ 882303 w 1088045"/>
              <a:gd name="connsiteY7" fmla="*/ 411482 h 509007"/>
              <a:gd name="connsiteX8" fmla="*/ 795414 w 1088045"/>
              <a:gd name="connsiteY8" fmla="*/ 411482 h 509007"/>
              <a:gd name="connsiteX9" fmla="*/ 652334 w 1088045"/>
              <a:gd name="connsiteY9" fmla="*/ 509007 h 509007"/>
              <a:gd name="connsiteX10" fmla="*/ 672957 w 1088045"/>
              <a:gd name="connsiteY10" fmla="*/ 411482 h 509007"/>
              <a:gd name="connsiteX11" fmla="*/ 205741 w 1088045"/>
              <a:gd name="connsiteY11" fmla="*/ 411481 h 509007"/>
              <a:gd name="connsiteX12" fmla="*/ 16168 w 1088045"/>
              <a:gd name="connsiteY12" fmla="*/ 285824 h 509007"/>
              <a:gd name="connsiteX13" fmla="*/ 0 w 1088045"/>
              <a:gd name="connsiteY13" fmla="*/ 205741 h 509007"/>
              <a:gd name="connsiteX14" fmla="*/ 16168 w 1088045"/>
              <a:gd name="connsiteY14" fmla="*/ 125657 h 509007"/>
              <a:gd name="connsiteX15" fmla="*/ 205741 w 1088045"/>
              <a:gd name="connsiteY15" fmla="*/ 0 h 5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8045" h="509007">
                <a:moveTo>
                  <a:pt x="0" y="205740"/>
                </a:moveTo>
                <a:lnTo>
                  <a:pt x="0" y="205741"/>
                </a:lnTo>
                <a:lnTo>
                  <a:pt x="0" y="205741"/>
                </a:lnTo>
                <a:close/>
                <a:moveTo>
                  <a:pt x="205741" y="0"/>
                </a:moveTo>
                <a:lnTo>
                  <a:pt x="882304" y="0"/>
                </a:lnTo>
                <a:cubicBezTo>
                  <a:pt x="995932" y="0"/>
                  <a:pt x="1088045" y="92113"/>
                  <a:pt x="1088045" y="205741"/>
                </a:cubicBezTo>
                <a:lnTo>
                  <a:pt x="1088044" y="205741"/>
                </a:lnTo>
                <a:cubicBezTo>
                  <a:pt x="1088044" y="319369"/>
                  <a:pt x="995931" y="411482"/>
                  <a:pt x="882303" y="411482"/>
                </a:cubicBezTo>
                <a:lnTo>
                  <a:pt x="795414" y="411482"/>
                </a:lnTo>
                <a:lnTo>
                  <a:pt x="652334" y="509007"/>
                </a:lnTo>
                <a:lnTo>
                  <a:pt x="672957" y="411482"/>
                </a:lnTo>
                <a:lnTo>
                  <a:pt x="205741" y="411481"/>
                </a:lnTo>
                <a:cubicBezTo>
                  <a:pt x="120520" y="411481"/>
                  <a:pt x="47401" y="359667"/>
                  <a:pt x="16168" y="285824"/>
                </a:cubicBezTo>
                <a:lnTo>
                  <a:pt x="0" y="205741"/>
                </a:lnTo>
                <a:lnTo>
                  <a:pt x="16168" y="125657"/>
                </a:lnTo>
                <a:cubicBezTo>
                  <a:pt x="47401" y="51814"/>
                  <a:pt x="120520" y="0"/>
                  <a:pt x="205741" y="0"/>
                </a:cubicBezTo>
                <a:close/>
              </a:path>
            </a:pathLst>
          </a:custGeom>
          <a:solidFill>
            <a:schemeClr val="bg1"/>
          </a:solidFill>
          <a:ln w="31750">
            <a:solidFill>
              <a:srgbClr val="462602"/>
            </a:solidFill>
          </a:ln>
        </p:spPr>
        <p:style>
          <a:lnRef idx="2">
            <a:schemeClr val="accent1">
              <a:shade val="50000"/>
            </a:schemeClr>
          </a:lnRef>
          <a:fillRef idx="1">
            <a:schemeClr val="accent1"/>
          </a:fillRef>
          <a:effectRef idx="0">
            <a:schemeClr val="accent1"/>
          </a:effectRef>
          <a:fontRef idx="minor">
            <a:schemeClr val="lt1"/>
          </a:fontRef>
        </p:style>
        <p:txBody>
          <a:bodyPr wrap="none" bIns="144000" rtlCol="0" anchor="ctr">
            <a:noAutofit/>
          </a:bodyPr>
          <a:lstStyle/>
          <a:p>
            <a:pPr algn="ctr"/>
            <a:r>
              <a:rPr lang="en-US" altLang="ko-KR" sz="1200" b="1" i="1" dirty="0">
                <a:solidFill>
                  <a:srgbClr val="462602"/>
                </a:solidFill>
                <a:latin typeface="야놀자 야체 B" panose="02020603020101020101" pitchFamily="18" charset="-127"/>
                <a:ea typeface="야놀자 야체 B" panose="02020603020101020101" pitchFamily="18" charset="-127"/>
              </a:rPr>
              <a:t>#6.</a:t>
            </a:r>
            <a:endParaRPr lang="ko-KR" altLang="en-US" sz="1200" b="1" i="1" dirty="0">
              <a:solidFill>
                <a:srgbClr val="462602"/>
              </a:solidFill>
              <a:latin typeface="야놀자 야체 B" panose="02020603020101020101" pitchFamily="18" charset="-127"/>
              <a:ea typeface="야놀자 야체 B" panose="02020603020101020101" pitchFamily="18" charset="-127"/>
            </a:endParaRPr>
          </a:p>
        </p:txBody>
      </p:sp>
      <p:sp>
        <p:nvSpPr>
          <p:cNvPr id="20" name="TextBox 19">
            <a:extLst>
              <a:ext uri="{FF2B5EF4-FFF2-40B4-BE49-F238E27FC236}">
                <a16:creationId xmlns:a16="http://schemas.microsoft.com/office/drawing/2014/main" id="{288B9149-297F-4040-BD5F-0D6AC442284D}"/>
              </a:ext>
            </a:extLst>
          </p:cNvPr>
          <p:cNvSpPr txBox="1"/>
          <p:nvPr/>
        </p:nvSpPr>
        <p:spPr>
          <a:xfrm rot="21436850">
            <a:off x="542814" y="256300"/>
            <a:ext cx="5932539" cy="584775"/>
          </a:xfrm>
          <a:prstGeom prst="rect">
            <a:avLst/>
          </a:prstGeom>
          <a:noFill/>
        </p:spPr>
        <p:txBody>
          <a:bodyPr wrap="square">
            <a:spAutoFit/>
          </a:bodyPr>
          <a:lstStyle/>
          <a:p>
            <a:r>
              <a:rPr lang="en-US" altLang="ko-KR" sz="3200" b="1" i="1" kern="0" dirty="0">
                <a:ln w="98425">
                  <a:solidFill>
                    <a:srgbClr val="462602"/>
                  </a:solidFill>
                </a:ln>
                <a:noFill/>
              </a:rPr>
              <a:t>Functional Specification</a:t>
            </a:r>
            <a:endParaRPr lang="ko-KR" altLang="en-US" dirty="0">
              <a:ln w="98425">
                <a:solidFill>
                  <a:srgbClr val="462602"/>
                </a:solidFill>
              </a:ln>
              <a:noFill/>
            </a:endParaRPr>
          </a:p>
        </p:txBody>
      </p:sp>
      <p:sp>
        <p:nvSpPr>
          <p:cNvPr id="25" name="TextBox 24">
            <a:extLst>
              <a:ext uri="{FF2B5EF4-FFF2-40B4-BE49-F238E27FC236}">
                <a16:creationId xmlns:a16="http://schemas.microsoft.com/office/drawing/2014/main" id="{C3B941AD-6017-48D2-A041-A08475808916}"/>
              </a:ext>
            </a:extLst>
          </p:cNvPr>
          <p:cNvSpPr txBox="1"/>
          <p:nvPr/>
        </p:nvSpPr>
        <p:spPr>
          <a:xfrm rot="21436850">
            <a:off x="542939" y="267442"/>
            <a:ext cx="5217515" cy="584775"/>
          </a:xfrm>
          <a:prstGeom prst="rect">
            <a:avLst/>
          </a:prstGeom>
          <a:noFill/>
        </p:spPr>
        <p:txBody>
          <a:bodyPr wrap="square">
            <a:spAutoFit/>
          </a:bodyPr>
          <a:lstStyle/>
          <a:p>
            <a:r>
              <a:rPr lang="en-US" altLang="ko-KR" sz="3200" b="1" i="1" kern="0" dirty="0">
                <a:ln w="98425">
                  <a:noFill/>
                </a:ln>
                <a:solidFill>
                  <a:prstClr val="white"/>
                </a:solidFill>
              </a:rPr>
              <a:t>Functional Specification</a:t>
            </a:r>
            <a:endParaRPr lang="ko-KR" altLang="en-US" dirty="0">
              <a:ln w="98425">
                <a:noFill/>
              </a:ln>
              <a:solidFill>
                <a:prstClr val="white"/>
              </a:solidFill>
            </a:endParaRPr>
          </a:p>
        </p:txBody>
      </p:sp>
      <p:sp>
        <p:nvSpPr>
          <p:cNvPr id="21" name="타원 20"/>
          <p:cNvSpPr/>
          <p:nvPr/>
        </p:nvSpPr>
        <p:spPr>
          <a:xfrm>
            <a:off x="1140331" y="2087760"/>
            <a:ext cx="1083168" cy="1083168"/>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prstClr val="white"/>
              </a:solidFill>
            </a:endParaRPr>
          </a:p>
        </p:txBody>
      </p:sp>
      <p:sp>
        <p:nvSpPr>
          <p:cNvPr id="27" name="타원 26"/>
          <p:cNvSpPr/>
          <p:nvPr/>
        </p:nvSpPr>
        <p:spPr>
          <a:xfrm>
            <a:off x="7226065" y="3851039"/>
            <a:ext cx="1083168" cy="1083168"/>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prstClr val="white"/>
              </a:solidFill>
            </a:endParaRPr>
          </a:p>
        </p:txBody>
      </p:sp>
      <p:pic>
        <p:nvPicPr>
          <p:cNvPr id="28" name="그림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6080" y="4041055"/>
            <a:ext cx="703135" cy="703135"/>
          </a:xfrm>
          <a:prstGeom prst="rect">
            <a:avLst/>
          </a:prstGeom>
        </p:spPr>
      </p:pic>
      <p:pic>
        <p:nvPicPr>
          <p:cNvPr id="31" name="그림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3540" y="2260969"/>
            <a:ext cx="736749" cy="736749"/>
          </a:xfrm>
          <a:prstGeom prst="rect">
            <a:avLst/>
          </a:prstGeom>
        </p:spPr>
      </p:pic>
      <p:sp>
        <p:nvSpPr>
          <p:cNvPr id="33" name="직사각형 32"/>
          <p:cNvSpPr/>
          <p:nvPr/>
        </p:nvSpPr>
        <p:spPr>
          <a:xfrm>
            <a:off x="1004041" y="3345821"/>
            <a:ext cx="1480456" cy="369332"/>
          </a:xfrm>
          <a:prstGeom prst="rect">
            <a:avLst/>
          </a:prstGeom>
        </p:spPr>
        <p:txBody>
          <a:bodyPr wrap="square">
            <a:spAutoFit/>
          </a:bodyPr>
          <a:lstStyle/>
          <a:p>
            <a:pPr algn="ctr"/>
            <a:r>
              <a:rPr lang="en-US" altLang="ko-KR" b="1" dirty="0">
                <a:solidFill>
                  <a:srgbClr val="462602"/>
                </a:solidFill>
                <a:cs typeface="Aharoni" panose="02010803020104030203" pitchFamily="2" charset="-79"/>
              </a:rPr>
              <a:t>Administer</a:t>
            </a:r>
            <a:endParaRPr lang="en-US" altLang="ko-KR" sz="100" b="1" dirty="0">
              <a:solidFill>
                <a:srgbClr val="462602"/>
              </a:solidFill>
              <a:cs typeface="Aharoni" panose="02010803020104030203" pitchFamily="2" charset="-79"/>
            </a:endParaRPr>
          </a:p>
        </p:txBody>
      </p:sp>
      <p:sp>
        <p:nvSpPr>
          <p:cNvPr id="49" name="타원 48">
            <a:extLst>
              <a:ext uri="{FF2B5EF4-FFF2-40B4-BE49-F238E27FC236}">
                <a16:creationId xmlns:a16="http://schemas.microsoft.com/office/drawing/2014/main" id="{53F0985F-8EA5-4A29-8D5F-586355EC75F3}"/>
              </a:ext>
            </a:extLst>
          </p:cNvPr>
          <p:cNvSpPr/>
          <p:nvPr/>
        </p:nvSpPr>
        <p:spPr>
          <a:xfrm>
            <a:off x="7226065" y="1232580"/>
            <a:ext cx="1083168" cy="1083168"/>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prstClr val="white"/>
              </a:solidFill>
            </a:endParaRPr>
          </a:p>
        </p:txBody>
      </p:sp>
      <p:pic>
        <p:nvPicPr>
          <p:cNvPr id="50" name="그림 49">
            <a:extLst>
              <a:ext uri="{FF2B5EF4-FFF2-40B4-BE49-F238E27FC236}">
                <a16:creationId xmlns:a16="http://schemas.microsoft.com/office/drawing/2014/main" id="{87BA283C-443F-4F0C-AE6D-924C3D33FA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6080" y="1422596"/>
            <a:ext cx="703135" cy="703135"/>
          </a:xfrm>
          <a:prstGeom prst="rect">
            <a:avLst/>
          </a:prstGeom>
        </p:spPr>
      </p:pic>
      <p:sp>
        <p:nvSpPr>
          <p:cNvPr id="51" name="직사각형 50">
            <a:extLst>
              <a:ext uri="{FF2B5EF4-FFF2-40B4-BE49-F238E27FC236}">
                <a16:creationId xmlns:a16="http://schemas.microsoft.com/office/drawing/2014/main" id="{A4B3022E-0C28-447B-8A87-B2563F043785}"/>
              </a:ext>
            </a:extLst>
          </p:cNvPr>
          <p:cNvSpPr/>
          <p:nvPr/>
        </p:nvSpPr>
        <p:spPr>
          <a:xfrm>
            <a:off x="6858541" y="2395897"/>
            <a:ext cx="1586979" cy="369332"/>
          </a:xfrm>
          <a:prstGeom prst="rect">
            <a:avLst/>
          </a:prstGeom>
        </p:spPr>
        <p:txBody>
          <a:bodyPr wrap="square">
            <a:spAutoFit/>
          </a:bodyPr>
          <a:lstStyle/>
          <a:p>
            <a:pPr algn="ctr"/>
            <a:r>
              <a:rPr lang="en-US" altLang="ko-KR" b="1" dirty="0">
                <a:solidFill>
                  <a:srgbClr val="462602"/>
                </a:solidFill>
                <a:cs typeface="Aharoni" panose="02010803020104030203" pitchFamily="2" charset="-79"/>
              </a:rPr>
              <a:t>Participants</a:t>
            </a:r>
            <a:endParaRPr lang="en-US" altLang="ko-KR" sz="100" b="1" dirty="0">
              <a:solidFill>
                <a:srgbClr val="462602"/>
              </a:solidFill>
              <a:cs typeface="Aharoni" panose="02010803020104030203" pitchFamily="2" charset="-79"/>
            </a:endParaRPr>
          </a:p>
        </p:txBody>
      </p:sp>
      <p:sp>
        <p:nvSpPr>
          <p:cNvPr id="52" name="직사각형 51">
            <a:extLst>
              <a:ext uri="{FF2B5EF4-FFF2-40B4-BE49-F238E27FC236}">
                <a16:creationId xmlns:a16="http://schemas.microsoft.com/office/drawing/2014/main" id="{A4262ED8-CE63-462B-8B4A-28BA7F89EF49}"/>
              </a:ext>
            </a:extLst>
          </p:cNvPr>
          <p:cNvSpPr/>
          <p:nvPr/>
        </p:nvSpPr>
        <p:spPr>
          <a:xfrm>
            <a:off x="6856414" y="5036489"/>
            <a:ext cx="1586979" cy="646331"/>
          </a:xfrm>
          <a:prstGeom prst="rect">
            <a:avLst/>
          </a:prstGeom>
        </p:spPr>
        <p:txBody>
          <a:bodyPr wrap="square">
            <a:spAutoFit/>
          </a:bodyPr>
          <a:lstStyle/>
          <a:p>
            <a:pPr algn="ctr"/>
            <a:r>
              <a:rPr lang="en-US" altLang="ko-KR" b="1" dirty="0">
                <a:solidFill>
                  <a:srgbClr val="462602"/>
                </a:solidFill>
                <a:cs typeface="Aharoni" panose="02010803020104030203" pitchFamily="2" charset="-79"/>
              </a:rPr>
              <a:t>Interested in participating</a:t>
            </a:r>
            <a:endParaRPr lang="en-US" altLang="ko-KR" sz="100" b="1" dirty="0">
              <a:solidFill>
                <a:srgbClr val="462602"/>
              </a:solidFill>
              <a:cs typeface="Aharoni" panose="02010803020104030203" pitchFamily="2" charset="-79"/>
            </a:endParaRPr>
          </a:p>
        </p:txBody>
      </p:sp>
      <p:sp>
        <p:nvSpPr>
          <p:cNvPr id="53" name="TextBox 52">
            <a:extLst>
              <a:ext uri="{FF2B5EF4-FFF2-40B4-BE49-F238E27FC236}">
                <a16:creationId xmlns:a16="http://schemas.microsoft.com/office/drawing/2014/main" id="{F4A92368-DE48-4FE9-8782-328CFD6BB30C}"/>
              </a:ext>
            </a:extLst>
          </p:cNvPr>
          <p:cNvSpPr txBox="1"/>
          <p:nvPr/>
        </p:nvSpPr>
        <p:spPr>
          <a:xfrm>
            <a:off x="361674" y="3850030"/>
            <a:ext cx="2971175" cy="2631490"/>
          </a:xfrm>
          <a:prstGeom prst="rect">
            <a:avLst/>
          </a:prstGeom>
          <a:noFill/>
        </p:spPr>
        <p:txBody>
          <a:bodyPr wrap="square" rtlCol="0">
            <a:spAutoFit/>
          </a:bodyPr>
          <a:lstStyle/>
          <a:p>
            <a:pPr marL="285750" indent="-285750">
              <a:buFont typeface="Arial" panose="020B0604020202020204" pitchFamily="34" charset="0"/>
              <a:buChar char="•"/>
            </a:pP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Enter basic information such as company, number of people, and location to conduct the study</a:t>
            </a:r>
          </a:p>
          <a:p>
            <a:pPr marL="285750" indent="-285750">
              <a:buFont typeface="Arial" panose="020B0604020202020204" pitchFamily="34" charset="0"/>
              <a:buChar char="•"/>
            </a:pPr>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285750" indent="-285750">
              <a:buFont typeface="Arial" panose="020B0604020202020204" pitchFamily="34" charset="0"/>
              <a:buChar char="•"/>
            </a:pP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Overall study management including schedule and study member recruitment</a:t>
            </a:r>
          </a:p>
          <a:p>
            <a:pPr marL="285750" indent="-285750">
              <a:buFont typeface="Arial" panose="020B0604020202020204" pitchFamily="34" charset="0"/>
              <a:buChar char="•"/>
            </a:pPr>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285750" indent="-285750">
              <a:buFont typeface="Arial" panose="020B0604020202020204" pitchFamily="34" charset="0"/>
              <a:buChar char="•"/>
            </a:pP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Modify study information according to the situation</a:t>
            </a:r>
          </a:p>
        </p:txBody>
      </p:sp>
      <p:sp>
        <p:nvSpPr>
          <p:cNvPr id="54" name="TextBox 53">
            <a:extLst>
              <a:ext uri="{FF2B5EF4-FFF2-40B4-BE49-F238E27FC236}">
                <a16:creationId xmlns:a16="http://schemas.microsoft.com/office/drawing/2014/main" id="{1C7E6BC6-E241-4592-87D0-C83960C9D903}"/>
              </a:ext>
            </a:extLst>
          </p:cNvPr>
          <p:cNvSpPr txBox="1"/>
          <p:nvPr/>
        </p:nvSpPr>
        <p:spPr>
          <a:xfrm>
            <a:off x="8379735" y="1336647"/>
            <a:ext cx="2944642" cy="1708160"/>
          </a:xfrm>
          <a:prstGeom prst="rect">
            <a:avLst/>
          </a:prstGeom>
          <a:noFill/>
        </p:spPr>
        <p:txBody>
          <a:bodyPr wrap="square" rtlCol="0">
            <a:spAutoFit/>
          </a:bodyPr>
          <a:lstStyle/>
          <a:p>
            <a:pPr marL="285750" indent="-285750">
              <a:buFont typeface="Arial" panose="020B0604020202020204" pitchFamily="34" charset="0"/>
              <a:buChar char="•"/>
            </a:pP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Participants can view shared materials &amp; schedules in group chats</a:t>
            </a:r>
          </a:p>
          <a:p>
            <a:pPr marL="285750" indent="-285750">
              <a:buFont typeface="Arial" panose="020B0604020202020204" pitchFamily="34" charset="0"/>
              <a:buChar char="•"/>
            </a:pPr>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285750" indent="-285750">
              <a:buFont typeface="Arial" panose="020B0604020202020204" pitchFamily="34" charset="0"/>
              <a:buChar char="•"/>
            </a:pP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Personal chat is available for information sharing among the same study participants</a:t>
            </a:r>
          </a:p>
        </p:txBody>
      </p:sp>
      <p:sp>
        <p:nvSpPr>
          <p:cNvPr id="57" name="TextBox 56">
            <a:extLst>
              <a:ext uri="{FF2B5EF4-FFF2-40B4-BE49-F238E27FC236}">
                <a16:creationId xmlns:a16="http://schemas.microsoft.com/office/drawing/2014/main" id="{E8BF304C-799F-4AEF-A64B-37724B30CB30}"/>
              </a:ext>
            </a:extLst>
          </p:cNvPr>
          <p:cNvSpPr txBox="1"/>
          <p:nvPr/>
        </p:nvSpPr>
        <p:spPr>
          <a:xfrm>
            <a:off x="8379734" y="3830095"/>
            <a:ext cx="3731584" cy="2862322"/>
          </a:xfrm>
          <a:prstGeom prst="rect">
            <a:avLst/>
          </a:prstGeom>
          <a:noFill/>
        </p:spPr>
        <p:txBody>
          <a:bodyPr wrap="square" rtlCol="0">
            <a:spAutoFit/>
          </a:bodyPr>
          <a:lstStyle/>
          <a:p>
            <a:pPr marL="285750" indent="-285750">
              <a:buFont typeface="Arial" panose="020B0604020202020204" pitchFamily="34" charset="0"/>
              <a:buChar char="•"/>
            </a:pP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It filters/surfs studies that match the information (category / company / location, etc.) that the user is interested in.</a:t>
            </a:r>
          </a:p>
          <a:p>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285750" indent="-285750">
              <a:buFont typeface="Arial" panose="020B0604020202020204" pitchFamily="34" charset="0"/>
              <a:buChar char="•"/>
            </a:pP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Send a message of hope to participate in a study of interest</a:t>
            </a:r>
          </a:p>
          <a:p>
            <a:pPr marL="285750" indent="-285750">
              <a:buFont typeface="Arial" panose="020B0604020202020204" pitchFamily="34" charset="0"/>
              <a:buChar char="•"/>
            </a:pPr>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285750" indent="-285750">
              <a:buFont typeface="Arial" panose="020B0604020202020204" pitchFamily="34" charset="0"/>
              <a:buChar char="•"/>
            </a:pP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If the administer approves participation, he or she is invited to the group chat room as a member of the study and changed to participants in the study.</a:t>
            </a:r>
          </a:p>
        </p:txBody>
      </p:sp>
      <p:sp>
        <p:nvSpPr>
          <p:cNvPr id="58" name="TextBox 57">
            <a:extLst>
              <a:ext uri="{FF2B5EF4-FFF2-40B4-BE49-F238E27FC236}">
                <a16:creationId xmlns:a16="http://schemas.microsoft.com/office/drawing/2014/main" id="{1F160F18-430F-42F8-A92D-975785DBF6E8}"/>
              </a:ext>
            </a:extLst>
          </p:cNvPr>
          <p:cNvSpPr txBox="1"/>
          <p:nvPr/>
        </p:nvSpPr>
        <p:spPr>
          <a:xfrm>
            <a:off x="3782832" y="4248661"/>
            <a:ext cx="2768047" cy="2631490"/>
          </a:xfrm>
          <a:prstGeom prst="rect">
            <a:avLst/>
          </a:prstGeom>
          <a:noFill/>
        </p:spPr>
        <p:txBody>
          <a:bodyPr wrap="square" rtlCol="0">
            <a:spAutoFit/>
          </a:bodyPr>
          <a:lstStyle/>
          <a:p>
            <a:pPr marL="285750" indent="-285750">
              <a:buFont typeface="Arial" panose="020B0604020202020204" pitchFamily="34" charset="0"/>
              <a:buChar char="•"/>
            </a:pP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The contents entered/modified by the administer are displayed.</a:t>
            </a:r>
          </a:p>
          <a:p>
            <a:pPr marL="285750" indent="-285750">
              <a:buFont typeface="Arial" panose="020B0604020202020204" pitchFamily="34" charset="0"/>
              <a:buChar char="•"/>
            </a:pPr>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285750" indent="-285750">
              <a:buFont typeface="Arial" panose="020B0604020202020204" pitchFamily="34" charset="0"/>
              <a:buChar char="•"/>
            </a:pP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Interested in participating can obtain study direction information</a:t>
            </a:r>
          </a:p>
          <a:p>
            <a:pPr marL="285750" indent="-285750">
              <a:buFont typeface="Arial" panose="020B0604020202020204" pitchFamily="34" charset="0"/>
              <a:buChar char="•"/>
            </a:pPr>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a:p>
            <a:pPr marL="285750" indent="-285750">
              <a:buFont typeface="Arial" panose="020B0604020202020204" pitchFamily="34" charset="0"/>
              <a:buChar char="•"/>
            </a:pPr>
            <a:r>
              <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rPr>
              <a:t>Automatically open a group chat when opening a study</a:t>
            </a:r>
          </a:p>
          <a:p>
            <a:pPr marL="285750" indent="-285750">
              <a:buFont typeface="Arial" panose="020B0604020202020204" pitchFamily="34" charset="0"/>
              <a:buChar char="•"/>
            </a:pPr>
            <a:endParaRPr lang="en-US" altLang="ko-KR" sz="1500" dirty="0">
              <a:latin typeface="Microsoft GothicNeo Light" panose="020B0300000101010101" pitchFamily="50" charset="-127"/>
              <a:ea typeface="Microsoft GothicNeo Light" panose="020B0300000101010101" pitchFamily="50" charset="-127"/>
              <a:cs typeface="Microsoft GothicNeo Light" panose="020B0300000101010101" pitchFamily="50" charset="-127"/>
            </a:endParaRPr>
          </a:p>
        </p:txBody>
      </p:sp>
      <p:sp>
        <p:nvSpPr>
          <p:cNvPr id="59" name="타원 58">
            <a:extLst>
              <a:ext uri="{FF2B5EF4-FFF2-40B4-BE49-F238E27FC236}">
                <a16:creationId xmlns:a16="http://schemas.microsoft.com/office/drawing/2014/main" id="{6E4495B5-CAAF-4830-AC16-438E183E16FB}"/>
              </a:ext>
            </a:extLst>
          </p:cNvPr>
          <p:cNvSpPr/>
          <p:nvPr/>
        </p:nvSpPr>
        <p:spPr>
          <a:xfrm>
            <a:off x="4456934" y="2507745"/>
            <a:ext cx="1480457" cy="1480457"/>
          </a:xfrm>
          <a:prstGeom prst="ellipse">
            <a:avLst/>
          </a:prstGeom>
          <a:solidFill>
            <a:schemeClr val="bg1">
              <a:alpha val="52000"/>
            </a:schemeClr>
          </a:solidFill>
          <a:ln w="28575">
            <a:solidFill>
              <a:srgbClr val="46260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C31719BF-1819-41AC-AE71-AE48B6369E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1211" y="2768204"/>
            <a:ext cx="951902" cy="951902"/>
          </a:xfrm>
          <a:prstGeom prst="rect">
            <a:avLst/>
          </a:prstGeom>
        </p:spPr>
      </p:pic>
      <p:sp>
        <p:nvSpPr>
          <p:cNvPr id="60" name="직사각형 59">
            <a:extLst>
              <a:ext uri="{FF2B5EF4-FFF2-40B4-BE49-F238E27FC236}">
                <a16:creationId xmlns:a16="http://schemas.microsoft.com/office/drawing/2014/main" id="{0758650E-9AE1-46B0-A715-40EEE1EDA055}"/>
              </a:ext>
            </a:extLst>
          </p:cNvPr>
          <p:cNvSpPr/>
          <p:nvPr/>
        </p:nvSpPr>
        <p:spPr>
          <a:xfrm>
            <a:off x="4082235" y="2008184"/>
            <a:ext cx="2383233" cy="369332"/>
          </a:xfrm>
          <a:prstGeom prst="rect">
            <a:avLst/>
          </a:prstGeom>
          <a:solidFill>
            <a:srgbClr val="462602"/>
          </a:solidFill>
        </p:spPr>
        <p:txBody>
          <a:bodyPr wrap="square">
            <a:spAutoFit/>
          </a:bodyPr>
          <a:lstStyle/>
          <a:p>
            <a:pPr algn="ctr"/>
            <a:r>
              <a:rPr lang="en-US" altLang="ko-KR" b="1" dirty="0">
                <a:solidFill>
                  <a:schemeClr val="bg1">
                    <a:lumMod val="95000"/>
                  </a:schemeClr>
                </a:solidFill>
                <a:cs typeface="Aharoni" panose="02010803020104030203" pitchFamily="2" charset="-79"/>
              </a:rPr>
              <a:t>Job seeking study</a:t>
            </a:r>
            <a:endParaRPr lang="en-US" altLang="ko-KR" sz="100" b="1" dirty="0">
              <a:solidFill>
                <a:schemeClr val="bg1">
                  <a:lumMod val="95000"/>
                </a:schemeClr>
              </a:solidFill>
              <a:cs typeface="Aharoni" panose="02010803020104030203" pitchFamily="2" charset="-79"/>
            </a:endParaRPr>
          </a:p>
        </p:txBody>
      </p:sp>
    </p:spTree>
    <p:extLst>
      <p:ext uri="{BB962C8B-B14F-4D97-AF65-F5344CB8AC3E}">
        <p14:creationId xmlns:p14="http://schemas.microsoft.com/office/powerpoint/2010/main" val="3967014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9"/>
</p:tagLst>
</file>

<file path=ppt/theme/theme1.xml><?xml version="1.0" encoding="utf-8"?>
<a:theme xmlns:a="http://schemas.openxmlformats.org/drawingml/2006/main" name="7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1810</TotalTime>
  <Words>1884</Words>
  <Application>Microsoft Office PowerPoint</Application>
  <PresentationFormat>와이드스크린</PresentationFormat>
  <Paragraphs>299</Paragraphs>
  <Slides>27</Slides>
  <Notes>13</Notes>
  <HiddenSlides>0</HiddenSlides>
  <MMClips>2</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27</vt:i4>
      </vt:variant>
    </vt:vector>
  </HeadingPairs>
  <TitlesOfParts>
    <vt:vector size="39" baseType="lpstr">
      <vt:lpstr>LG스마트체 Bold</vt:lpstr>
      <vt:lpstr>Microsoft GothicNeo Light</vt:lpstr>
      <vt:lpstr>Sandoll 삼립호빵체 TTF Basic</vt:lpstr>
      <vt:lpstr>맑은 고딕</vt:lpstr>
      <vt:lpstr>야놀자 야체 B</vt:lpstr>
      <vt:lpstr>페이북 Bold</vt:lpstr>
      <vt:lpstr>페이북 ExtraBold</vt:lpstr>
      <vt:lpstr>페이북 OTF Bold</vt:lpstr>
      <vt:lpstr>Arial</vt:lpstr>
      <vt:lpstr>Open Sans</vt:lpstr>
      <vt:lpstr>Wingdings</vt:lpstr>
      <vt:lpstr>7_Office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LeeSungHo</cp:lastModifiedBy>
  <cp:revision>140</cp:revision>
  <dcterms:created xsi:type="dcterms:W3CDTF">2021-10-07T07:17:57Z</dcterms:created>
  <dcterms:modified xsi:type="dcterms:W3CDTF">2021-11-13T06:14:36Z</dcterms:modified>
</cp:coreProperties>
</file>